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4" r:id="rId2"/>
  </p:sldMasterIdLst>
  <p:notesMasterIdLst>
    <p:notesMasterId r:id="rId71"/>
  </p:notesMasterIdLst>
  <p:handoutMasterIdLst>
    <p:handoutMasterId r:id="rId72"/>
  </p:handoutMasterIdLst>
  <p:sldIdLst>
    <p:sldId id="256" r:id="rId3"/>
    <p:sldId id="527" r:id="rId4"/>
    <p:sldId id="528" r:id="rId5"/>
    <p:sldId id="529" r:id="rId6"/>
    <p:sldId id="531" r:id="rId7"/>
    <p:sldId id="526" r:id="rId8"/>
    <p:sldId id="662" r:id="rId9"/>
    <p:sldId id="520" r:id="rId10"/>
    <p:sldId id="521" r:id="rId11"/>
    <p:sldId id="522" r:id="rId12"/>
    <p:sldId id="533" r:id="rId13"/>
    <p:sldId id="671" r:id="rId14"/>
    <p:sldId id="672" r:id="rId15"/>
    <p:sldId id="542" r:id="rId16"/>
    <p:sldId id="543" r:id="rId17"/>
    <p:sldId id="673" r:id="rId18"/>
    <p:sldId id="547" r:id="rId19"/>
    <p:sldId id="663" r:id="rId20"/>
    <p:sldId id="624" r:id="rId21"/>
    <p:sldId id="642" r:id="rId22"/>
    <p:sldId id="643" r:id="rId23"/>
    <p:sldId id="645" r:id="rId24"/>
    <p:sldId id="646" r:id="rId25"/>
    <p:sldId id="650" r:id="rId26"/>
    <p:sldId id="658" r:id="rId27"/>
    <p:sldId id="625" r:id="rId28"/>
    <p:sldId id="674" r:id="rId29"/>
    <p:sldId id="664" r:id="rId30"/>
    <p:sldId id="569" r:id="rId31"/>
    <p:sldId id="570" r:id="rId32"/>
    <p:sldId id="572" r:id="rId33"/>
    <p:sldId id="573" r:id="rId34"/>
    <p:sldId id="574" r:id="rId35"/>
    <p:sldId id="665" r:id="rId36"/>
    <p:sldId id="639" r:id="rId37"/>
    <p:sldId id="577" r:id="rId38"/>
    <p:sldId id="581" r:id="rId39"/>
    <p:sldId id="582" r:id="rId40"/>
    <p:sldId id="640" r:id="rId41"/>
    <p:sldId id="585" r:id="rId42"/>
    <p:sldId id="586" r:id="rId43"/>
    <p:sldId id="587" r:id="rId44"/>
    <p:sldId id="588" r:id="rId45"/>
    <p:sldId id="589" r:id="rId46"/>
    <p:sldId id="590" r:id="rId47"/>
    <p:sldId id="592" r:id="rId48"/>
    <p:sldId id="593" r:id="rId49"/>
    <p:sldId id="823" r:id="rId50"/>
    <p:sldId id="824" r:id="rId51"/>
    <p:sldId id="595" r:id="rId52"/>
    <p:sldId id="596" r:id="rId53"/>
    <p:sldId id="597" r:id="rId54"/>
    <p:sldId id="666" r:id="rId55"/>
    <p:sldId id="605" r:id="rId56"/>
    <p:sldId id="669" r:id="rId57"/>
    <p:sldId id="608" r:id="rId58"/>
    <p:sldId id="610" r:id="rId59"/>
    <p:sldId id="611" r:id="rId60"/>
    <p:sldId id="613" r:id="rId61"/>
    <p:sldId id="616" r:id="rId62"/>
    <p:sldId id="618" r:id="rId63"/>
    <p:sldId id="619" r:id="rId64"/>
    <p:sldId id="622" r:id="rId65"/>
    <p:sldId id="825" r:id="rId66"/>
    <p:sldId id="623" r:id="rId67"/>
    <p:sldId id="670" r:id="rId68"/>
    <p:sldId id="675" r:id="rId69"/>
    <p:sldId id="488" r:id="rId7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ECFF"/>
    <a:srgbClr val="FFFFCC"/>
    <a:srgbClr val="66CCFF"/>
    <a:srgbClr val="6600FF"/>
    <a:srgbClr val="FF99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94611"/>
  </p:normalViewPr>
  <p:slideViewPr>
    <p:cSldViewPr showGuides="1">
      <p:cViewPr varScale="1">
        <p:scale>
          <a:sx n="108" d="100"/>
          <a:sy n="108" d="100"/>
        </p:scale>
        <p:origin x="2094" y="48"/>
      </p:cViewPr>
      <p:guideLst>
        <p:guide orient="horz" pos="2160"/>
        <p:guide pos="2899"/>
      </p:guideLst>
    </p:cSldViewPr>
  </p:slideViewPr>
  <p:outlineViewPr>
    <p:cViewPr>
      <p:scale>
        <a:sx n="25" d="100"/>
        <a:sy n="25"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12C085-BA79-4186-981C-BFD50A6F8DEA}" type="datetimeFigureOut">
              <a:rPr lang="zh-CN" altLang="en-US" smtClean="0"/>
              <a:t>2020/11/2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F8E826-AE0B-4055-8F34-CA26F130D3E5}"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07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6707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Fifth level</a:t>
            </a:r>
          </a:p>
        </p:txBody>
      </p:sp>
      <p:sp>
        <p:nvSpPr>
          <p:cNvPr id="6707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07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b="0" dirty="0">
                <a:latin typeface="Arial" panose="020B0604020202020204" pitchFamily="34" charset="0"/>
              </a:rPr>
              <a:t>‹#›</a:t>
            </a:fld>
            <a:endParaRPr lang="en-US" altLang="zh-CN" sz="1200" b="0" dirty="0">
              <a:latin typeface="Arial" panose="020B0604020202020204" pitchFamily="34" charset="0"/>
            </a:endParaRPr>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t>2</a:t>
            </a:fld>
            <a:endParaRPr lang="zh-CN" altLang="en-US" dirty="0"/>
          </a:p>
        </p:txBody>
      </p:sp>
      <p:sp>
        <p:nvSpPr>
          <p:cNvPr id="94211" name="Rectangle 2"/>
          <p:cNvSpPr>
            <a:spLocks noGrp="1" noRot="1" noChangeAspect="1" noTextEdit="1"/>
          </p:cNvSpPr>
          <p:nvPr>
            <p:ph type="sldImg"/>
          </p:nvPr>
        </p:nvSpPr>
        <p:spPr/>
      </p:sp>
      <p:sp>
        <p:nvSpPr>
          <p:cNvPr id="94212" name="Rectangle 3"/>
          <p:cNvSpPr>
            <a:spLocks noGrp="1"/>
          </p:cNvSpPr>
          <p:nvPr>
            <p:ph type="body" idx="1"/>
          </p:nvPr>
        </p:nvSpPr>
        <p:spPr/>
        <p:txBody>
          <a:bodyPr wrap="square" lIns="91440" tIns="45720" rIns="91440" bIns="45720" anchor="t"/>
          <a:lstStyle/>
          <a:p>
            <a:pPr lvl="0" eaLnBrk="1" hangingPunct="1"/>
            <a:endParaRPr lang="en-GB" altLang="zh-CN" dirty="0"/>
          </a:p>
        </p:txBody>
      </p:sp>
      <p:sp>
        <p:nvSpPr>
          <p:cNvPr id="2" name="页眉占位符 1"/>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t>3</a:t>
            </a:fld>
            <a:endParaRPr lang="zh-CN" altLang="en-US" dirty="0"/>
          </a:p>
        </p:txBody>
      </p:sp>
      <p:sp>
        <p:nvSpPr>
          <p:cNvPr id="95235" name="Rectangle 2"/>
          <p:cNvSpPr>
            <a:spLocks noGrp="1" noRot="1" noChangeAspect="1" noTextEdit="1"/>
          </p:cNvSpPr>
          <p:nvPr>
            <p:ph type="sldImg"/>
          </p:nvPr>
        </p:nvSpPr>
        <p:spPr/>
      </p:sp>
      <p:sp>
        <p:nvSpPr>
          <p:cNvPr id="95236" name="Rectangle 3"/>
          <p:cNvSpPr>
            <a:spLocks noGrp="1"/>
          </p:cNvSpPr>
          <p:nvPr>
            <p:ph type="body" idx="1"/>
          </p:nvPr>
        </p:nvSpPr>
        <p:spPr/>
        <p:txBody>
          <a:bodyPr wrap="square" lIns="91440" tIns="45720" rIns="91440" bIns="45720" anchor="t"/>
          <a:lstStyle/>
          <a:p>
            <a:pPr lvl="0" eaLnBrk="1" hangingPunct="1"/>
            <a:endParaRPr lang="en-GB" altLang="zh-CN" dirty="0"/>
          </a:p>
        </p:txBody>
      </p:sp>
      <p:sp>
        <p:nvSpPr>
          <p:cNvPr id="2" name="页眉占位符 1"/>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灯片编号占位符 4"/>
          <p:cNvSpPr>
            <a:spLocks noGrp="1"/>
          </p:cNvSpPr>
          <p:nvPr>
            <p:ph type="sldNum" sz="quarter" idx="10"/>
          </p:nvPr>
        </p:nvSpPr>
        <p:spPr/>
        <p:txBody>
          <a:bodyPr/>
          <a:lstStyle/>
          <a:p>
            <a:pPr lvl="0" algn="r" eaLnBrk="1" hangingPunct="1"/>
            <a:fld id="{9A0DB2DC-4C9A-4742-B13C-FB6460FD3503}" type="slidenum">
              <a:rPr lang="en-US" altLang="zh-CN" sz="1200" b="0" smtClean="0">
                <a:latin typeface="Arial" panose="020B0604020202020204" pitchFamily="34" charset="0"/>
              </a:rPr>
              <a:t>6</a:t>
            </a:fld>
            <a:endParaRPr lang="en-US" altLang="zh-CN" sz="1200" b="0" dirty="0">
              <a:latin typeface="Arial" panose="020B0604020202020204" pitchFamily="34" charset="0"/>
            </a:endParaRPr>
          </a:p>
        </p:txBody>
      </p:sp>
      <p:sp>
        <p:nvSpPr>
          <p:cNvPr id="6" name="页眉占位符 5"/>
          <p:cNvSpPr>
            <a:spLocks noGrp="1"/>
          </p:cNvSpPr>
          <p:nvPr>
            <p:ph type="hd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7169"/>
          <p:cNvSpPr>
            <a:spLocks noGrp="1" noRot="1" noChangeAspect="1" noTextEdit="1"/>
          </p:cNvSpPr>
          <p:nvPr>
            <p:ph type="sldImg"/>
          </p:nvPr>
        </p:nvSpPr>
        <p:spPr>
          <a:xfrm>
            <a:off x="1109663" y="668338"/>
            <a:ext cx="4643437" cy="3482975"/>
          </a:xfrm>
          <a:solidFill>
            <a:srgbClr val="FFFFFF"/>
          </a:solidFill>
        </p:spPr>
      </p:sp>
      <p:sp>
        <p:nvSpPr>
          <p:cNvPr id="6146" name="文本占位符 7170"/>
          <p:cNvSpPr>
            <a:spLocks noGrp="1"/>
          </p:cNvSpPr>
          <p:nvPr>
            <p:ph type="body"/>
          </p:nvPr>
        </p:nvSpPr>
        <p:spPr>
          <a:xfrm>
            <a:off x="901700" y="4227513"/>
            <a:ext cx="4976813" cy="4002087"/>
          </a:xfrm>
          <a:solidFill>
            <a:srgbClr val="FFFFFF"/>
          </a:solidFill>
          <a:ln>
            <a:solidFill>
              <a:srgbClr val="000000"/>
            </a:solidFill>
            <a:miter/>
          </a:ln>
        </p:spPr>
        <p:txBody>
          <a:bodyPr anchor="t"/>
          <a:lstStyle/>
          <a:p>
            <a:pPr lvl="0" indent="0"/>
            <a:endParaRPr lang="zh-CN" altLang="en-US" dirty="0"/>
          </a:p>
        </p:txBody>
      </p:sp>
      <p:sp>
        <p:nvSpPr>
          <p:cNvPr id="6147" name="灯片编号占位符 1"/>
          <p:cNvSpPr>
            <a:spLocks noGrp="1"/>
          </p:cNvSpPr>
          <p:nvPr>
            <p:ph type="sldNum" sz="quarter"/>
          </p:nvPr>
        </p:nvSpPr>
        <p:spPr>
          <a:xfrm>
            <a:off x="3886200" y="8686800"/>
            <a:ext cx="2971800" cy="457200"/>
          </a:xfrm>
          <a:prstGeom prst="rect">
            <a:avLst/>
          </a:prstGeom>
          <a:noFill/>
          <a:ln w="9525">
            <a:noFill/>
          </a:ln>
        </p:spPr>
        <p:txBody>
          <a:bodyPr anchor="b"/>
          <a:lstStyle/>
          <a:p>
            <a:pPr lvl="0" indent="0" algn="r"/>
            <a:fld id="{9A0DB2DC-4C9A-4742-B13C-FB6460FD3503}" type="slidenum">
              <a:rPr lang="zh-CN" altLang="en-US" sz="1200" dirty="0"/>
              <a:t>9</a:t>
            </a:fld>
            <a:endParaRPr lang="zh-CN" altLang="en-US" sz="1200" dirty="0"/>
          </a:p>
        </p:txBody>
      </p:sp>
      <p:sp>
        <p:nvSpPr>
          <p:cNvPr id="2" name="页眉占位符 1"/>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a:xfrm>
            <a:off x="1143000" y="685800"/>
            <a:ext cx="4572000" cy="3429000"/>
          </a:xfrm>
          <a:solidFill>
            <a:srgbClr val="FFFFFF"/>
          </a:solidFill>
          <a:ln w="9525" cap="flat" cmpd="sng">
            <a:solidFill>
              <a:srgbClr val="000000"/>
            </a:solidFill>
            <a:prstDash val="solid"/>
            <a:headEnd type="none" w="med" len="med"/>
            <a:tailEnd type="none" w="med" len="med"/>
          </a:ln>
        </p:spPr>
      </p:sp>
      <p:sp>
        <p:nvSpPr>
          <p:cNvPr id="29699" name="文本占位符 29698"/>
          <p:cNvSpPr>
            <a:spLocks noGrp="1"/>
          </p:cNvSpPr>
          <p:nvPr>
            <p:ph type="body" idx="1"/>
          </p:nvPr>
        </p:nvSpPr>
        <p:spPr>
          <a:xfrm>
            <a:off x="914400" y="4343400"/>
            <a:ext cx="5029200" cy="4114800"/>
          </a:xfrm>
          <a:solidFill>
            <a:srgbClr val="FFFFFF"/>
          </a:solidFill>
          <a:ln w="9525" cap="flat" cmpd="sng">
            <a:solidFill>
              <a:srgbClr val="000000"/>
            </a:solidFill>
            <a:prstDash val="solid"/>
            <a:headEnd type="none" w="med" len="med"/>
            <a:tailEnd type="none" w="med" len="med"/>
          </a:ln>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39</a:t>
            </a:fld>
            <a:endParaRPr lang="zh-CN" altLang="en-US" sz="1200" dirty="0"/>
          </a:p>
        </p:txBody>
      </p:sp>
      <p:sp>
        <p:nvSpPr>
          <p:cNvPr id="3" name="页眉占位符 2"/>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7"/>
          <p:cNvGrpSpPr/>
          <p:nvPr/>
        </p:nvGrpSpPr>
        <p:grpSpPr>
          <a:xfrm>
            <a:off x="228600" y="3587750"/>
            <a:ext cx="8610600" cy="201613"/>
            <a:chOff x="144" y="1680"/>
            <a:chExt cx="5424" cy="144"/>
          </a:xfrm>
        </p:grpSpPr>
        <p:sp>
          <p:nvSpPr>
            <p:cNvPr id="13" name="Rectangle 8"/>
            <p:cNvSpPr>
              <a:spLocks noChangeArrowheads="1"/>
            </p:cNvSpPr>
            <p:nvPr/>
          </p:nvSpPr>
          <p:spPr bwMode="auto">
            <a:xfrm>
              <a:off x="144" y="1680"/>
              <a:ext cx="1808" cy="14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 name="Rectangle 9"/>
            <p:cNvSpPr>
              <a:spLocks noChangeArrowheads="1"/>
            </p:cNvSpPr>
            <p:nvPr/>
          </p:nvSpPr>
          <p:spPr bwMode="auto">
            <a:xfrm>
              <a:off x="1952" y="1680"/>
              <a:ext cx="1808"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 name="Rectangle 10"/>
            <p:cNvSpPr>
              <a:spLocks noChangeArrowheads="1"/>
            </p:cNvSpPr>
            <p:nvPr/>
          </p:nvSpPr>
          <p:spPr bwMode="auto">
            <a:xfrm>
              <a:off x="3760" y="1680"/>
              <a:ext cx="1808" cy="14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91842" name="Rectangle 2"/>
          <p:cNvSpPr>
            <a:spLocks noGrp="1" noChangeArrowheads="1"/>
          </p:cNvSpPr>
          <p:nvPr>
            <p:ph type="ctrTitle"/>
          </p:nvPr>
        </p:nvSpPr>
        <p:spPr>
          <a:xfrm>
            <a:off x="685800" y="685800"/>
            <a:ext cx="7772400" cy="2127250"/>
          </a:xfrm>
        </p:spPr>
        <p:txBody>
          <a:bodyPr/>
          <a:lstStyle>
            <a:lvl1pPr>
              <a:defRPr sz="2800">
                <a:solidFill>
                  <a:srgbClr val="3333FF"/>
                </a:solidFill>
                <a:latin typeface="宋体" panose="02010600030101010101" pitchFamily="2" charset="-122"/>
                <a:ea typeface="宋体" panose="02010600030101010101" pitchFamily="2" charset="-122"/>
              </a:defRPr>
            </a:lvl1pPr>
          </a:lstStyle>
          <a:p>
            <a:r>
              <a:rPr lang="zh-CN" altLang="en-US" noProof="1"/>
              <a:t>单击此处编辑母版标题样式</a:t>
            </a:r>
          </a:p>
        </p:txBody>
      </p:sp>
      <p:sp>
        <p:nvSpPr>
          <p:cNvPr id="291843" name="Rectangle 3"/>
          <p:cNvSpPr>
            <a:spLocks noGrp="1" noChangeArrowheads="1"/>
          </p:cNvSpPr>
          <p:nvPr>
            <p:ph type="subTitle" idx="1"/>
          </p:nvPr>
        </p:nvSpPr>
        <p:spPr>
          <a:xfrm>
            <a:off x="1371600" y="3270250"/>
            <a:ext cx="6400800" cy="2209800"/>
          </a:xfrm>
        </p:spPr>
        <p:txBody>
          <a:bodyPr/>
          <a:lstStyle>
            <a:lvl1pPr marL="0" indent="0" algn="ctr">
              <a:buFont typeface="Wingdings" panose="05000000000000000000" pitchFamily="2" charset="2"/>
              <a:buNone/>
              <a:defRPr sz="3000"/>
            </a:lvl1pPr>
          </a:lstStyle>
          <a:p>
            <a:r>
              <a:rPr lang="zh-CN" altLang="en-US" noProof="1"/>
              <a:t>单击此处编辑母版副标题样式</a:t>
            </a:r>
          </a:p>
        </p:txBody>
      </p:sp>
      <p:sp>
        <p:nvSpPr>
          <p:cNvPr id="16" name="Rectangle 4"/>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7"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8" name="Rectangle 6"/>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lstStyle/>
          <a:p>
            <a:pPr lvl="0" algn="r" eaLnBrk="1" hangingPunct="1"/>
            <a:fld id="{9A0DB2DC-4C9A-4742-B13C-FB6460FD3503}" type="slidenum">
              <a:rPr lang="en-US" altLang="zh-CN" sz="1000" b="0" dirty="0">
                <a:latin typeface="Verdana" panose="020B0604030504040204" pitchFamily="34" charset="0"/>
              </a:rPr>
              <a:t>‹#›</a:t>
            </a:fld>
            <a:endParaRPr lang="en-US" altLang="zh-CN" sz="1000" b="0" dirty="0">
              <a:latin typeface="Verdana" panose="020B0604030504040204" pitchFamily="34" charset="0"/>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42888"/>
            <a:ext cx="2057400" cy="63738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42888"/>
            <a:ext cx="6019800" cy="63738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42888"/>
            <a:ext cx="8229600" cy="6373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42888"/>
            <a:ext cx="8229600" cy="1139826"/>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Blip>
                <a:blip r:embed="rId2"/>
              </a:buBlip>
              <a:defRPr/>
            </a:pPr>
            <a:endParaRPr kumimoji="0" lang="zh-CN" altLang="en-US" sz="28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a:xfrm>
            <a:off x="6553200" y="6248400"/>
            <a:ext cx="1905000" cy="457200"/>
          </a:xfrm>
        </p:spPr>
        <p:txBody>
          <a:bodyPr/>
          <a:lstStyle/>
          <a:p>
            <a:pPr lvl="0" fontAlgn="base"/>
            <a:fld id="{9A0DB2DC-4C9A-4742-B13C-FB6460FD3503}" type="slidenum">
              <a:rPr lang="en-US" altLang="zh-CN" strike="noStrike" noProof="1" dirty="0">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2050" name="Group 7"/>
          <p:cNvGrpSpPr/>
          <p:nvPr/>
        </p:nvGrpSpPr>
        <p:grpSpPr>
          <a:xfrm>
            <a:off x="228600" y="3587750"/>
            <a:ext cx="8610600" cy="201613"/>
            <a:chOff x="144" y="1680"/>
            <a:chExt cx="5424" cy="144"/>
          </a:xfrm>
        </p:grpSpPr>
        <p:sp>
          <p:nvSpPr>
            <p:cNvPr id="13" name="Rectangle 8"/>
            <p:cNvSpPr>
              <a:spLocks noChangeArrowheads="1"/>
            </p:cNvSpPr>
            <p:nvPr/>
          </p:nvSpPr>
          <p:spPr bwMode="auto">
            <a:xfrm>
              <a:off x="144" y="1680"/>
              <a:ext cx="1808" cy="14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 name="Rectangle 9"/>
            <p:cNvSpPr>
              <a:spLocks noChangeArrowheads="1"/>
            </p:cNvSpPr>
            <p:nvPr/>
          </p:nvSpPr>
          <p:spPr bwMode="auto">
            <a:xfrm>
              <a:off x="1952" y="1680"/>
              <a:ext cx="1808"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 name="Rectangle 10"/>
            <p:cNvSpPr>
              <a:spLocks noChangeArrowheads="1"/>
            </p:cNvSpPr>
            <p:nvPr/>
          </p:nvSpPr>
          <p:spPr bwMode="auto">
            <a:xfrm>
              <a:off x="3760" y="1680"/>
              <a:ext cx="1808" cy="14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291842" name="Rectangle 2"/>
          <p:cNvSpPr>
            <a:spLocks noGrp="1" noChangeArrowheads="1"/>
          </p:cNvSpPr>
          <p:nvPr>
            <p:ph type="ctrTitle"/>
          </p:nvPr>
        </p:nvSpPr>
        <p:spPr>
          <a:xfrm>
            <a:off x="685800" y="685800"/>
            <a:ext cx="7772400" cy="2127250"/>
          </a:xfrm>
        </p:spPr>
        <p:txBody>
          <a:bodyPr/>
          <a:lstStyle>
            <a:lvl1pPr>
              <a:defRPr sz="2800">
                <a:solidFill>
                  <a:srgbClr val="3333FF"/>
                </a:solidFill>
                <a:latin typeface="宋体" panose="02010600030101010101" pitchFamily="2" charset="-122"/>
                <a:ea typeface="宋体" panose="02010600030101010101" pitchFamily="2" charset="-122"/>
              </a:defRPr>
            </a:lvl1pPr>
          </a:lstStyle>
          <a:p>
            <a:r>
              <a:rPr lang="zh-CN" altLang="en-US" noProof="1"/>
              <a:t>单击此处编辑母版标题样式</a:t>
            </a:r>
          </a:p>
        </p:txBody>
      </p:sp>
      <p:sp>
        <p:nvSpPr>
          <p:cNvPr id="291843" name="Rectangle 3"/>
          <p:cNvSpPr>
            <a:spLocks noGrp="1" noChangeArrowheads="1"/>
          </p:cNvSpPr>
          <p:nvPr>
            <p:ph type="subTitle" idx="1"/>
          </p:nvPr>
        </p:nvSpPr>
        <p:spPr>
          <a:xfrm>
            <a:off x="1371600" y="3270250"/>
            <a:ext cx="6400800" cy="2209800"/>
          </a:xfrm>
        </p:spPr>
        <p:txBody>
          <a:bodyPr/>
          <a:lstStyle>
            <a:lvl1pPr marL="0" indent="0" algn="ctr">
              <a:buFont typeface="Wingdings" panose="05000000000000000000" pitchFamily="2" charset="2"/>
              <a:buNone/>
              <a:defRPr sz="3000"/>
            </a:lvl1pPr>
          </a:lstStyle>
          <a:p>
            <a:r>
              <a:rPr lang="zh-CN" altLang="en-US" noProof="1"/>
              <a:t>单击此处编辑母版副标题样式</a:t>
            </a:r>
          </a:p>
        </p:txBody>
      </p:sp>
      <p:sp>
        <p:nvSpPr>
          <p:cNvPr id="16" name="Rectangle 4"/>
          <p:cNvSpPr>
            <a:spLocks noGrp="1" noChangeArrowheads="1"/>
          </p:cNvSpPr>
          <p:nvPr>
            <p:ph type="dt" sz="half" idx="2"/>
          </p:nvPr>
        </p:nvSpPr>
        <p:spPr bwMode="auto">
          <a:xfrm>
            <a:off x="457200" y="6248400"/>
            <a:ext cx="2133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7" name="Rectangle 5"/>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8" name="Rectangle 6"/>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t" anchorCtr="0" compatLnSpc="1"/>
          <a:lstStyle/>
          <a:p>
            <a:pPr lvl="0" algn="r" eaLnBrk="1" hangingPunct="1"/>
            <a:fld id="{9A0DB2DC-4C9A-4742-B13C-FB6460FD3503}" type="slidenum">
              <a:rPr lang="en-US" altLang="zh-CN" sz="1000" b="0" dirty="0">
                <a:latin typeface="Verdana" panose="020B0604030504040204" pitchFamily="34" charset="0"/>
              </a:rPr>
              <a:t>‹#›</a:t>
            </a:fld>
            <a:endParaRPr lang="en-US" altLang="zh-CN" sz="1000" b="0" dirty="0">
              <a:latin typeface="Verdana" panose="020B0604030504040204" pitchFamily="34" charset="0"/>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39825"/>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42888"/>
            <a:ext cx="2057400" cy="63738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42888"/>
            <a:ext cx="6019800" cy="63738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42888"/>
            <a:ext cx="8229600" cy="637381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42888"/>
            <a:ext cx="8229600" cy="1139826"/>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30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Blip>
                <a:blip r:embed="rId2"/>
              </a:buBlip>
              <a:defRPr/>
            </a:pPr>
            <a:endParaRPr kumimoji="0" lang="zh-CN" altLang="en-US" sz="28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SmartArt 占位符 2"/>
          <p:cNvSpPr>
            <a:spLocks noGrp="1"/>
          </p:cNvSpPr>
          <p:nvPr>
            <p:ph type="pic"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a:xfrm>
            <a:off x="6553200" y="6248400"/>
            <a:ext cx="1905000" cy="457200"/>
          </a:xfrm>
        </p:spPr>
        <p:txBody>
          <a:bodyPr/>
          <a:lstStyle/>
          <a:p>
            <a:pPr lvl="0" fontAlgn="base"/>
            <a:fld id="{9A0DB2DC-4C9A-4742-B13C-FB6460FD3503}" type="slidenum">
              <a:rPr lang="en-US" altLang="zh-CN" strike="noStrike" noProof="1" dirty="0">
                <a:latin typeface="Times New Roman" panose="02020603050405020304" pitchFamily="18" charset="0"/>
                <a:ea typeface="宋体" panose="02010600030101010101" pitchFamily="2" charset="-122"/>
                <a:cs typeface="+mn-ea"/>
              </a:rPr>
              <a:t>‹#›</a:t>
            </a:fld>
            <a:endParaRPr lang="zh-CN"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1" i="0" u="none" strike="noStrike" kern="0" cap="none" spc="0" normalizeH="0" baseline="0" noProof="0">
              <a:ln>
                <a:noFill/>
              </a:ln>
              <a:solidFill>
                <a:srgbClr val="3333FF"/>
              </a:solidFill>
              <a:effectLst>
                <a:outerShdw blurRad="38100" dist="38100" dir="2700000" algn="tl">
                  <a:srgbClr val="C0C0C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4.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GIF"/><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42887"/>
            <a:ext cx="8229600" cy="1139825"/>
          </a:xfrm>
          <a:prstGeom prst="rect">
            <a:avLst/>
          </a:prstGeom>
          <a:noFill/>
          <a:ln w="9525">
            <a:noFill/>
            <a:miter lim="800000"/>
          </a:ln>
          <a:effectLst/>
        </p:spPr>
        <p:txBody>
          <a:bodyPr vert="horz" wrap="square" lIns="91440" tIns="45720" rIns="91440" bIns="45720" numCol="1" anchor="b" anchorCtr="0" compatLnSpc="1"/>
          <a:lstStyle/>
          <a:p>
            <a:pPr lvl="0"/>
            <a:r>
              <a:rPr lang="zh-CN" altLang="en-US" noProof="1"/>
              <a:t>单击此处编辑母版标题样式</a:t>
            </a:r>
          </a:p>
        </p:txBody>
      </p:sp>
      <p:sp>
        <p:nvSpPr>
          <p:cNvPr id="290819" name="Rectangle 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90820" name="Rectangle 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000" b="0">
                <a:latin typeface="Verdan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29082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000" b="0">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030" name="Rectangle 7"/>
          <p:cNvSpPr>
            <a:spLocks noChangeArrowheads="1"/>
          </p:cNvSpPr>
          <p:nvPr/>
        </p:nvSpPr>
        <p:spPr bwMode="auto">
          <a:xfrm>
            <a:off x="0" y="0"/>
            <a:ext cx="228600" cy="2286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1" name="Line 8"/>
          <p:cNvSpPr/>
          <p:nvPr/>
        </p:nvSpPr>
        <p:spPr>
          <a:xfrm>
            <a:off x="457200" y="908050"/>
            <a:ext cx="8077200" cy="0"/>
          </a:xfrm>
          <a:prstGeom prst="line">
            <a:avLst/>
          </a:prstGeom>
          <a:ln w="19050" cap="flat" cmpd="sng">
            <a:solidFill>
              <a:schemeClr val="tx2"/>
            </a:solidFill>
            <a:prstDash val="solid"/>
            <a:headEnd type="none" w="med" len="med"/>
            <a:tailEnd type="none" w="med" len="med"/>
          </a:ln>
        </p:spPr>
      </p:sp>
      <p:sp>
        <p:nvSpPr>
          <p:cNvPr id="1032" name="Rectangle 9"/>
          <p:cNvSpPr>
            <a:spLocks noChangeArrowheads="1"/>
          </p:cNvSpPr>
          <p:nvPr/>
        </p:nvSpPr>
        <p:spPr bwMode="auto">
          <a:xfrm>
            <a:off x="0" y="2286000"/>
            <a:ext cx="228600" cy="228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10"/>
          <p:cNvSpPr>
            <a:spLocks noChangeArrowheads="1"/>
          </p:cNvSpPr>
          <p:nvPr/>
        </p:nvSpPr>
        <p:spPr bwMode="auto">
          <a:xfrm>
            <a:off x="0" y="4572000"/>
            <a:ext cx="228600" cy="2286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0" name="Rectangle 12"/>
          <p:cNvSpPr>
            <a:spLocks noChangeArrowheads="1"/>
          </p:cNvSpPr>
          <p:nvPr/>
        </p:nvSpPr>
        <p:spPr bwMode="auto">
          <a:xfrm>
            <a:off x="6336196" y="6491288"/>
            <a:ext cx="2803973" cy="369332"/>
          </a:xfrm>
          <a:prstGeom prst="rect">
            <a:avLst/>
          </a:prstGeom>
          <a:noFill/>
          <a:ln w="9525">
            <a:noFill/>
            <a:miter lim="800000"/>
            <a:tailEnd type="none" w="lg" len="lg"/>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sng" strike="noStrike" kern="1200" cap="none" spc="0" normalizeH="0" baseline="0" noProof="0" dirty="0" err="1">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wenjiecoder@outlook.com</a:t>
            </a:r>
            <a:endParaRPr kumimoji="0" lang="zh-CN" altLang="en-US"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2" name="Text Box 4"/>
          <p:cNvSpPr txBox="1">
            <a:spLocks noChangeArrowheads="1"/>
          </p:cNvSpPr>
          <p:nvPr userDrawn="1"/>
        </p:nvSpPr>
        <p:spPr bwMode="auto">
          <a:xfrm>
            <a:off x="8280921" y="8620"/>
            <a:ext cx="863587" cy="899430"/>
          </a:xfrm>
          <a:prstGeom prst="rect">
            <a:avLst/>
          </a:prstGeom>
          <a:noFill/>
          <a:ln w="25400">
            <a:noFill/>
            <a:miter lim="800000"/>
          </a:ln>
        </p:spPr>
        <p:txBody>
          <a:bodyPr anchor="ctr" anchorCtr="1"/>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fld id="{17E66D44-5078-4FC8-AF00-8FF9453B7C99}" type="slidenum">
              <a:rPr lang="zh-CN" altLang="en-US" sz="2000" b="0" smtClean="0">
                <a:solidFill>
                  <a:srgbClr val="FF0000"/>
                </a:solidFill>
                <a:ea typeface="宋体" panose="02010600030101010101" pitchFamily="2" charset="-122"/>
              </a:rPr>
              <a:t>‹#›</a:t>
            </a:fld>
            <a:r>
              <a:rPr lang="en-US" altLang="zh-CN" sz="2000" b="0" dirty="0">
                <a:solidFill>
                  <a:srgbClr val="FF0000"/>
                </a:solidFill>
                <a:ea typeface="宋体" panose="02010600030101010101" pitchFamily="2" charset="-122"/>
              </a:rPr>
              <a:t>/</a:t>
            </a:r>
            <a:r>
              <a:rPr lang="en-IE" altLang="zh-CN" sz="2000" b="0" dirty="0">
                <a:solidFill>
                  <a:srgbClr val="FF0000"/>
                </a:solidFill>
                <a:ea typeface="宋体" panose="02010600030101010101" pitchFamily="2" charset="-122"/>
              </a:rPr>
              <a:t>6</a:t>
            </a:r>
            <a:r>
              <a:rPr lang="en-US" altLang="zh-CN" sz="2000" b="0" dirty="0">
                <a:solidFill>
                  <a:srgbClr val="FF0000"/>
                </a:solidFill>
                <a:ea typeface="宋体" panose="02010600030101010101" pitchFamily="2" charset="-122"/>
              </a:rPr>
              <a:t>8</a:t>
            </a:r>
          </a:p>
        </p:txBody>
      </p:sp>
      <p:pic>
        <p:nvPicPr>
          <p:cNvPr id="13" name="图片 12"/>
          <p:cNvPicPr>
            <a:picLocks noChangeAspect="1"/>
          </p:cNvPicPr>
          <p:nvPr userDrawn="1"/>
        </p:nvPicPr>
        <p:blipFill>
          <a:blip r:embed="rId17"/>
          <a:stretch>
            <a:fillRect/>
          </a:stretch>
        </p:blipFill>
        <p:spPr>
          <a:xfrm>
            <a:off x="228531" y="6561348"/>
            <a:ext cx="1355137" cy="28963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hf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Blip>
          <a:blip r:embed="rId18"/>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Blip>
          <a:blip r:embed="rId19"/>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Blip>
          <a:blip r:embed="rId18"/>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42887"/>
            <a:ext cx="8229600" cy="1139825"/>
          </a:xfrm>
          <a:prstGeom prst="rect">
            <a:avLst/>
          </a:prstGeom>
          <a:noFill/>
          <a:ln w="9525">
            <a:noFill/>
            <a:miter lim="800000"/>
          </a:ln>
          <a:effectLst/>
        </p:spPr>
        <p:txBody>
          <a:bodyPr vert="horz" wrap="square" lIns="91440" tIns="45720" rIns="91440" bIns="45720" numCol="1" anchor="b" anchorCtr="0" compatLnSpc="1"/>
          <a:lstStyle/>
          <a:p>
            <a:pPr lvl="0"/>
            <a:r>
              <a:rPr lang="zh-CN" altLang="en-US" noProof="1"/>
              <a:t>单击此处编辑母版标题样式</a:t>
            </a:r>
          </a:p>
        </p:txBody>
      </p:sp>
      <p:sp>
        <p:nvSpPr>
          <p:cNvPr id="290819" name="Rectangle 3"/>
          <p:cNvSpPr>
            <a:spLocks noGrp="1" noChangeArrowheads="1"/>
          </p:cNvSpPr>
          <p:nvPr>
            <p:ph type="body" idx="1"/>
          </p:nvPr>
        </p:nvSpPr>
        <p:spPr bwMode="auto">
          <a:xfrm>
            <a:off x="457200" y="1600200"/>
            <a:ext cx="8229600" cy="4530725"/>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90820" name="Rectangle 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000" b="0">
                <a:latin typeface="Verdan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290821"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000" b="0">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030" name="Rectangle 7"/>
          <p:cNvSpPr>
            <a:spLocks noChangeArrowheads="1"/>
          </p:cNvSpPr>
          <p:nvPr/>
        </p:nvSpPr>
        <p:spPr bwMode="auto">
          <a:xfrm>
            <a:off x="0" y="0"/>
            <a:ext cx="228600" cy="2286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1" name="Line 8"/>
          <p:cNvSpPr/>
          <p:nvPr/>
        </p:nvSpPr>
        <p:spPr>
          <a:xfrm>
            <a:off x="457200" y="908050"/>
            <a:ext cx="8077200" cy="0"/>
          </a:xfrm>
          <a:prstGeom prst="line">
            <a:avLst/>
          </a:prstGeom>
          <a:ln w="19050" cap="flat" cmpd="sng">
            <a:solidFill>
              <a:schemeClr val="tx2"/>
            </a:solidFill>
            <a:prstDash val="solid"/>
            <a:headEnd type="none" w="med" len="med"/>
            <a:tailEnd type="none" w="med" len="med"/>
          </a:ln>
        </p:spPr>
      </p:sp>
      <p:sp>
        <p:nvSpPr>
          <p:cNvPr id="1032" name="Rectangle 9"/>
          <p:cNvSpPr>
            <a:spLocks noChangeArrowheads="1"/>
          </p:cNvSpPr>
          <p:nvPr/>
        </p:nvSpPr>
        <p:spPr bwMode="auto">
          <a:xfrm>
            <a:off x="0" y="2286000"/>
            <a:ext cx="228600" cy="2286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3" name="Rectangle 10"/>
          <p:cNvSpPr>
            <a:spLocks noChangeArrowheads="1"/>
          </p:cNvSpPr>
          <p:nvPr/>
        </p:nvSpPr>
        <p:spPr bwMode="auto">
          <a:xfrm>
            <a:off x="0" y="4572000"/>
            <a:ext cx="228600" cy="22860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4" name="Picture 15" descr="logo"/>
          <p:cNvPicPr>
            <a:picLocks noChangeAspect="1"/>
          </p:cNvPicPr>
          <p:nvPr/>
        </p:nvPicPr>
        <p:blipFill>
          <a:blip r:embed="rId17"/>
          <a:srcRect l="9596"/>
          <a:stretch>
            <a:fillRect/>
          </a:stretch>
        </p:blipFill>
        <p:spPr>
          <a:xfrm>
            <a:off x="215900" y="6473825"/>
            <a:ext cx="2266950" cy="376238"/>
          </a:xfrm>
          <a:prstGeom prst="rect">
            <a:avLst/>
          </a:prstGeom>
          <a:noFill/>
          <a:ln w="9525">
            <a:noFill/>
          </a:ln>
        </p:spPr>
      </p:pic>
      <p:sp>
        <p:nvSpPr>
          <p:cNvPr id="2060" name="Rectangle 12"/>
          <p:cNvSpPr>
            <a:spLocks noChangeArrowheads="1"/>
          </p:cNvSpPr>
          <p:nvPr/>
        </p:nvSpPr>
        <p:spPr bwMode="auto">
          <a:xfrm>
            <a:off x="6340027" y="6455205"/>
            <a:ext cx="2803973" cy="369332"/>
          </a:xfrm>
          <a:prstGeom prst="rect">
            <a:avLst/>
          </a:prstGeom>
          <a:noFill/>
          <a:ln w="9525">
            <a:noFill/>
            <a:miter lim="800000"/>
            <a:tailEnd type="none" w="lg" len="lg"/>
          </a:ln>
          <a:effec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sng" strike="noStrike" kern="1200" cap="none" spc="0" normalizeH="0" baseline="0" noProof="0" dirty="0" err="1">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wenjiecoder@outlook.com</a:t>
            </a:r>
            <a:endParaRPr kumimoji="0" lang="zh-CN" altLang="en-US" sz="1800" b="1" i="0" u="sng"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2" name="Text Box 4"/>
          <p:cNvSpPr txBox="1">
            <a:spLocks noChangeArrowheads="1"/>
          </p:cNvSpPr>
          <p:nvPr userDrawn="1"/>
        </p:nvSpPr>
        <p:spPr bwMode="auto">
          <a:xfrm>
            <a:off x="8280921" y="8620"/>
            <a:ext cx="863587" cy="899430"/>
          </a:xfrm>
          <a:prstGeom prst="rect">
            <a:avLst/>
          </a:prstGeom>
          <a:noFill/>
          <a:ln w="25400">
            <a:noFill/>
            <a:miter lim="800000"/>
          </a:ln>
        </p:spPr>
        <p:txBody>
          <a:bodyPr anchor="ctr" anchorCtr="1"/>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fld id="{17E66D44-5078-4FC8-AF00-8FF9453B7C99}" type="slidenum">
              <a:rPr lang="zh-CN" altLang="en-US" sz="2000" b="0" smtClean="0">
                <a:solidFill>
                  <a:srgbClr val="FF0000"/>
                </a:solidFill>
                <a:ea typeface="宋体" panose="02010600030101010101" pitchFamily="2" charset="-122"/>
              </a:rPr>
              <a:t>‹#›</a:t>
            </a:fld>
            <a:r>
              <a:rPr lang="en-US" altLang="zh-CN" sz="2000" b="0" dirty="0">
                <a:solidFill>
                  <a:srgbClr val="FF0000"/>
                </a:solidFill>
                <a:ea typeface="宋体" panose="02010600030101010101" pitchFamily="2" charset="-122"/>
              </a:rPr>
              <a:t>/</a:t>
            </a:r>
            <a:r>
              <a:rPr lang="en-IE" altLang="zh-CN" sz="2000" b="0" dirty="0">
                <a:solidFill>
                  <a:srgbClr val="FF0000"/>
                </a:solidFill>
                <a:ea typeface="宋体" panose="02010600030101010101" pitchFamily="2" charset="-122"/>
              </a:rPr>
              <a:t>67</a:t>
            </a:r>
            <a:endParaRPr lang="en-US" altLang="zh-CN" sz="2000" b="0" dirty="0">
              <a:solidFill>
                <a:srgbClr val="FF0000"/>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ransition/>
  <p:hf hdr="0" ftr="0" dt="0"/>
  <p:txStyles>
    <p:titleStyle>
      <a:lvl1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2pPr>
      <a:lvl3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3pPr>
      <a:lvl4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4pPr>
      <a:lvl5pPr algn="l" rtl="0" eaLnBrk="0" fontAlgn="base" hangingPunct="0">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5pPr>
      <a:lvl6pPr marL="4572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6pPr>
      <a:lvl7pPr marL="9144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7pPr>
      <a:lvl8pPr marL="13716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8pPr>
      <a:lvl9pPr marL="1828800" algn="l" rtl="0" fontAlgn="base">
        <a:spcBef>
          <a:spcPct val="0"/>
        </a:spcBef>
        <a:spcAft>
          <a:spcPct val="0"/>
        </a:spcAft>
        <a:defRPr sz="4400" b="1">
          <a:solidFill>
            <a:schemeClr val="tx2"/>
          </a:solidFill>
          <a:effectLst>
            <a:outerShdw blurRad="38100" dist="38100" dir="2700000" algn="tl">
              <a:srgbClr val="C0C0C0"/>
            </a:outerShdw>
          </a:effectLst>
          <a:latin typeface="Times New Roman" panose="02020603050405020304" pitchFamily="18" charset="0"/>
          <a:ea typeface="隶书" panose="02010509060101010101" pitchFamily="49"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Blip>
          <a:blip r:embed="rId18"/>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anose="05000000000000000000" pitchFamily="2" charset="2"/>
        <a:buBlip>
          <a:blip r:embed="rId19"/>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anose="05000000000000000000" pitchFamily="2" charset="2"/>
        <a:buBlip>
          <a:blip r:embed="rId18"/>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anose="05000000000000000000" pitchFamily="2" charset="2"/>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hyperlink" Target="mailto:wenjiecoder@outlook.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7.jpeg"/><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5" name="Rectangle 3"/>
          <p:cNvSpPr>
            <a:spLocks noGrp="1" noChangeArrowheads="1"/>
          </p:cNvSpPr>
          <p:nvPr>
            <p:ph type="subTitle" idx="1"/>
          </p:nvPr>
        </p:nvSpPr>
        <p:spPr>
          <a:xfrm>
            <a:off x="359093" y="4584065"/>
            <a:ext cx="8424863" cy="541338"/>
          </a:xfrm>
        </p:spPr>
        <p:txBody>
          <a:bodyPr vert="horz" wrap="square" lIns="91440" tIns="45720" rIns="91440" bIns="45720" numCol="1" anchor="t" anchorCtr="0" compatLnSpc="1"/>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defRPr/>
            </a:pPr>
            <a:r>
              <a:rPr lang="zh-CN" altLang="en-US" sz="3500" dirty="0">
                <a:solidFill>
                  <a:schemeClr val="folHlink"/>
                </a:solidFill>
                <a:latin typeface="宋体" panose="02010600030101010101" pitchFamily="2" charset="-122"/>
              </a:rPr>
              <a:t>裴文杰</a:t>
            </a:r>
            <a:endParaRPr kumimoji="0" lang="en-US" altLang="zh-CN" sz="3500" b="1" i="0" u="none" strike="noStrike" kern="0" cap="none" spc="0" normalizeH="0" baseline="0" noProof="0" dirty="0">
              <a:ln>
                <a:noFill/>
              </a:ln>
              <a:solidFill>
                <a:schemeClr val="folHlink"/>
              </a:solidFill>
              <a:effectLst>
                <a:outerShdw blurRad="38100" dist="38100" dir="2700000" algn="tl">
                  <a:srgbClr val="C0C0C0"/>
                </a:outerShdw>
              </a:effectLst>
              <a:uLnTx/>
              <a:uFillTx/>
              <a:latin typeface="宋体" panose="02010600030101010101" pitchFamily="2" charset="-122"/>
              <a:ea typeface="+mn-ea"/>
              <a:cs typeface="+mn-cs"/>
            </a:endParaRPr>
          </a:p>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defRPr/>
            </a:pPr>
            <a:endParaRPr kumimoji="0" lang="zh-CN" altLang="en-US" sz="3500" b="1" i="0" u="none" strike="noStrike" kern="0" cap="none" spc="0" normalizeH="0" baseline="0" noProof="0" dirty="0">
              <a:ln>
                <a:noFill/>
              </a:ln>
              <a:solidFill>
                <a:schemeClr val="folHlink"/>
              </a:solidFill>
              <a:effectLst>
                <a:outerShdw blurRad="38100" dist="38100" dir="2700000" algn="tl">
                  <a:srgbClr val="C0C0C0"/>
                </a:outerShdw>
              </a:effectLst>
              <a:uLnTx/>
              <a:uFillTx/>
              <a:latin typeface="宋体" panose="02010600030101010101" pitchFamily="2" charset="-122"/>
              <a:ea typeface="+mn-ea"/>
              <a:cs typeface="+mn-cs"/>
            </a:endParaRPr>
          </a:p>
        </p:txBody>
      </p:sp>
      <p:sp>
        <p:nvSpPr>
          <p:cNvPr id="320516" name="Text Box 4"/>
          <p:cNvSpPr txBox="1">
            <a:spLocks noChangeArrowheads="1"/>
          </p:cNvSpPr>
          <p:nvPr/>
        </p:nvSpPr>
        <p:spPr bwMode="auto">
          <a:xfrm>
            <a:off x="-2372" y="2431113"/>
            <a:ext cx="8893175" cy="632460"/>
          </a:xfrm>
          <a:prstGeom prst="rect">
            <a:avLst/>
          </a:prstGeom>
          <a:noFill/>
          <a:ln w="9525">
            <a:noFill/>
            <a:miter lim="800000"/>
          </a:ln>
          <a:effectLst/>
        </p:spPr>
        <p:txBody>
          <a:bodyPr>
            <a:spAutoFit/>
          </a:bodyPr>
          <a:lstStyle/>
          <a:p>
            <a:pPr marR="0" algn="ctr" defTabSz="914400">
              <a:lnSpc>
                <a:spcPct val="80000"/>
              </a:lnSpc>
              <a:spcBef>
                <a:spcPts val="1200"/>
              </a:spcBef>
              <a:buClr>
                <a:srgbClr val="663300"/>
              </a:buClr>
              <a:buSzPct val="75000"/>
              <a:buFontTx/>
              <a:buNone/>
              <a:defRPr/>
            </a:pPr>
            <a:r>
              <a:rPr kumimoji="0" lang="zh-CN" altLang="en-US" sz="4400" kern="1200" cap="none" spc="0" normalizeH="0" baseline="0" noProof="0" dirty="0">
                <a:solidFill>
                  <a:srgbClr val="FF3300"/>
                </a:solidFill>
                <a:effectLst>
                  <a:outerShdw blurRad="38100" dist="38100" dir="2700000" algn="tl">
                    <a:srgbClr val="C0C0C0"/>
                  </a:outerShdw>
                </a:effectLst>
                <a:latin typeface="Times New Roman" panose="02020603050405020304" pitchFamily="18" charset="0"/>
                <a:ea typeface="隶书" panose="02010509060101010101" pitchFamily="49" charset="-122"/>
                <a:cs typeface="+mn-cs"/>
              </a:rPr>
              <a:t>汇编语言程序设计</a:t>
            </a:r>
          </a:p>
        </p:txBody>
      </p:sp>
      <p:sp>
        <p:nvSpPr>
          <p:cNvPr id="5" name="标题 1"/>
          <p:cNvSpPr txBox="1"/>
          <p:nvPr/>
        </p:nvSpPr>
        <p:spPr bwMode="auto">
          <a:xfrm>
            <a:off x="683568" y="5481228"/>
            <a:ext cx="7772400" cy="1289777"/>
          </a:xfrm>
          <a:prstGeom prst="rect">
            <a:avLst/>
          </a:prstGeom>
          <a:noFill/>
          <a:ln w="25400">
            <a:solidFill>
              <a:schemeClr val="tx1"/>
            </a:solidFill>
            <a:miter lim="800000"/>
          </a:ln>
        </p:spPr>
        <p:txBody>
          <a:bodyPr anchor="ctr"/>
          <a:lstStyle/>
          <a:p>
            <a:pPr algn="ctr">
              <a:defRPr/>
            </a:pPr>
            <a:r>
              <a:rPr kumimoji="0" lang="zh-CN" altLang="en-US" sz="2800" kern="0" cap="none" spc="0" normalizeH="0" baseline="0" noProof="0" dirty="0">
                <a:latin typeface="+mj-lt"/>
                <a:ea typeface="宋体" panose="02010600030101010101" pitchFamily="2" charset="-122"/>
                <a:cs typeface="+mj-cs"/>
              </a:rPr>
              <a:t>课程</a:t>
            </a:r>
            <a:r>
              <a:rPr kumimoji="0" lang="en-US" altLang="zh-CN" sz="2800" kern="0" cap="none" spc="0" normalizeH="0" baseline="0" noProof="0" dirty="0">
                <a:latin typeface="+mj-lt"/>
                <a:ea typeface="宋体" panose="02010600030101010101" pitchFamily="2" charset="-122"/>
                <a:cs typeface="+mj-cs"/>
              </a:rPr>
              <a:t>QQ</a:t>
            </a:r>
            <a:r>
              <a:rPr kumimoji="0" lang="zh-CN" altLang="en-US" sz="2800" kern="0" cap="none" spc="0" normalizeH="0" baseline="0" noProof="0" dirty="0">
                <a:latin typeface="+mj-lt"/>
                <a:ea typeface="宋体" panose="02010600030101010101" pitchFamily="2" charset="-122"/>
                <a:cs typeface="+mj-cs"/>
              </a:rPr>
              <a:t>群：</a:t>
            </a:r>
            <a:endParaRPr kumimoji="0" lang="en-US" altLang="zh-CN" sz="2800" kern="0" cap="none" spc="0" normalizeH="0" baseline="0" noProof="0" dirty="0">
              <a:latin typeface="+mj-lt"/>
              <a:ea typeface="宋体" panose="02010600030101010101" pitchFamily="2" charset="-122"/>
              <a:cs typeface="+mj-cs"/>
            </a:endParaRPr>
          </a:p>
          <a:p>
            <a:pPr algn="ctr">
              <a:defRPr/>
            </a:pPr>
            <a:r>
              <a:rPr lang="en-US" altLang="zh-CN" sz="2800" kern="0" dirty="0">
                <a:solidFill>
                  <a:srgbClr val="FF0000"/>
                </a:solidFill>
              </a:rPr>
              <a:t> </a:t>
            </a:r>
            <a:r>
              <a:rPr lang="zh-CN" altLang="en-US" sz="2800" kern="0" dirty="0">
                <a:solidFill>
                  <a:srgbClr val="FF0000"/>
                </a:solidFill>
              </a:rPr>
              <a:t> （周一三）班</a:t>
            </a:r>
            <a:r>
              <a:rPr lang="en-US" altLang="zh-CN" sz="2800" kern="0" dirty="0">
                <a:solidFill>
                  <a:srgbClr val="FF0000"/>
                </a:solidFill>
              </a:rPr>
              <a:t>-1164679043 </a:t>
            </a:r>
            <a:r>
              <a:rPr kumimoji="0" lang="en-US" altLang="zh-CN" sz="2800" b="1" kern="0" cap="none" spc="0" normalizeH="0" baseline="0" noProof="0" dirty="0">
                <a:solidFill>
                  <a:srgbClr val="FF0000"/>
                </a:solidFill>
                <a:latin typeface="+mj-lt"/>
                <a:ea typeface="宋体" panose="02010600030101010101" pitchFamily="2" charset="-122"/>
                <a:cs typeface="+mj-cs"/>
              </a:rPr>
              <a:t>(</a:t>
            </a:r>
            <a:r>
              <a:rPr lang="en-US" altLang="zh-CN" sz="2800" kern="0" dirty="0">
                <a:solidFill>
                  <a:srgbClr val="FF0000"/>
                </a:solidFill>
                <a:latin typeface="Arial" panose="020B0604020202020204" pitchFamily="34" charset="0"/>
              </a:rPr>
              <a:t>20</a:t>
            </a:r>
            <a:r>
              <a:rPr kumimoji="0" lang="en-US" altLang="zh-CN" sz="2800" b="1" kern="0" cap="none" spc="0" normalizeH="0" baseline="0" noProof="0" dirty="0">
                <a:solidFill>
                  <a:srgbClr val="FF0000"/>
                </a:solidFill>
                <a:latin typeface="Arial" panose="020B0604020202020204" pitchFamily="34" charset="0"/>
                <a:ea typeface="宋体" panose="02010600030101010101" pitchFamily="2" charset="-122"/>
                <a:cs typeface="+mn-cs"/>
              </a:rPr>
              <a:t>-</a:t>
            </a:r>
            <a:r>
              <a:rPr kumimoji="0" lang="zh-CN" altLang="en-US" sz="2800" b="1" kern="0" cap="none" spc="0" normalizeH="0" baseline="0" noProof="0" dirty="0">
                <a:solidFill>
                  <a:srgbClr val="FF0000"/>
                </a:solidFill>
                <a:latin typeface="Arial" panose="020B0604020202020204" pitchFamily="34" charset="0"/>
                <a:ea typeface="宋体" panose="02010600030101010101" pitchFamily="2" charset="-122"/>
                <a:cs typeface="+mn-cs"/>
              </a:rPr>
              <a:t>汇编</a:t>
            </a:r>
            <a:r>
              <a:rPr kumimoji="0" lang="en-US" altLang="zh-CN" sz="2800" b="1" kern="0" cap="none" spc="0" normalizeH="0" baseline="0" noProof="0" dirty="0">
                <a:solidFill>
                  <a:srgbClr val="FF0000"/>
                </a:solidFill>
                <a:latin typeface="Arial" panose="020B0604020202020204" pitchFamily="34" charset="0"/>
                <a:ea typeface="宋体" panose="02010600030101010101" pitchFamily="2" charset="-122"/>
                <a:cs typeface="+mn-cs"/>
              </a:rPr>
              <a:t>HITSZ</a:t>
            </a:r>
            <a:r>
              <a:rPr kumimoji="0" lang="zh-CN" altLang="en-US" sz="2800" b="1" kern="0" cap="none" spc="0" normalizeH="0" baseline="0" noProof="0" dirty="0">
                <a:solidFill>
                  <a:srgbClr val="FF0000"/>
                </a:solidFill>
                <a:latin typeface="Arial" panose="020B0604020202020204" pitchFamily="34" charset="0"/>
                <a:ea typeface="宋体" panose="02010600030101010101" pitchFamily="2" charset="-122"/>
                <a:cs typeface="+mn-cs"/>
              </a:rPr>
              <a:t> </a:t>
            </a:r>
            <a:r>
              <a:rPr kumimoji="0" lang="en-US" altLang="zh-CN" sz="2800" b="1" kern="0" cap="none" spc="0" normalizeH="0" baseline="0" noProof="0" dirty="0">
                <a:solidFill>
                  <a:srgbClr val="FF0000"/>
                </a:solidFill>
                <a:latin typeface="+mj-lt"/>
                <a:ea typeface="宋体" panose="02010600030101010101" pitchFamily="2" charset="-122"/>
                <a:cs typeface="+mj-cs"/>
              </a:rPr>
              <a:t>)</a:t>
            </a:r>
          </a:p>
          <a:p>
            <a:pPr algn="ctr">
              <a:defRPr/>
            </a:pPr>
            <a:r>
              <a:rPr lang="zh-CN" altLang="en-US" sz="2800" kern="0" dirty="0">
                <a:solidFill>
                  <a:srgbClr val="FF0000"/>
                </a:solidFill>
              </a:rPr>
              <a:t>  （周二五）班</a:t>
            </a:r>
            <a:r>
              <a:rPr lang="en-US" altLang="zh-CN" sz="2800" kern="0" dirty="0">
                <a:solidFill>
                  <a:srgbClr val="FF0000"/>
                </a:solidFill>
              </a:rPr>
              <a:t>-1164699247 (</a:t>
            </a:r>
            <a:r>
              <a:rPr lang="en-US" altLang="zh-CN" sz="2800" kern="0" dirty="0">
                <a:solidFill>
                  <a:srgbClr val="FF0000"/>
                </a:solidFill>
                <a:latin typeface="Arial" panose="020B0604020202020204" pitchFamily="34" charset="0"/>
              </a:rPr>
              <a:t>20-</a:t>
            </a:r>
            <a:r>
              <a:rPr lang="zh-CN" altLang="en-US" sz="2800" kern="0" dirty="0">
                <a:solidFill>
                  <a:srgbClr val="FF0000"/>
                </a:solidFill>
                <a:latin typeface="Arial" panose="020B0604020202020204" pitchFamily="34" charset="0"/>
              </a:rPr>
              <a:t>汇编</a:t>
            </a:r>
            <a:r>
              <a:rPr lang="en-US" altLang="zh-CN" sz="2800" kern="0" dirty="0">
                <a:solidFill>
                  <a:srgbClr val="FF0000"/>
                </a:solidFill>
                <a:latin typeface="Arial" panose="020B0604020202020204" pitchFamily="34" charset="0"/>
              </a:rPr>
              <a:t>HITSZ</a:t>
            </a:r>
            <a:r>
              <a:rPr lang="zh-CN" altLang="en-US" sz="2800" kern="0" dirty="0">
                <a:solidFill>
                  <a:srgbClr val="FF0000"/>
                </a:solidFill>
                <a:latin typeface="Arial" panose="020B0604020202020204" pitchFamily="34" charset="0"/>
              </a:rPr>
              <a:t> </a:t>
            </a:r>
            <a:r>
              <a:rPr lang="en-US" altLang="zh-CN" sz="2800" kern="0" dirty="0">
                <a:solidFill>
                  <a:srgbClr val="FF0000"/>
                </a:solidFill>
              </a:rPr>
              <a:t>)</a:t>
            </a:r>
          </a:p>
        </p:txBody>
      </p:sp>
      <p:pic>
        <p:nvPicPr>
          <p:cNvPr id="4" name="图片 3"/>
          <p:cNvPicPr>
            <a:picLocks noChangeAspect="1"/>
          </p:cNvPicPr>
          <p:nvPr/>
        </p:nvPicPr>
        <p:blipFill>
          <a:blip r:embed="rId2"/>
          <a:stretch>
            <a:fillRect/>
          </a:stretch>
        </p:blipFill>
        <p:spPr>
          <a:xfrm>
            <a:off x="-2372" y="0"/>
            <a:ext cx="5262486" cy="1124744"/>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文本框 8193"/>
          <p:cNvSpPr txBox="1"/>
          <p:nvPr/>
        </p:nvSpPr>
        <p:spPr>
          <a:xfrm>
            <a:off x="668052" y="1646555"/>
            <a:ext cx="5380112" cy="4478149"/>
          </a:xfrm>
          <a:prstGeom prst="rect">
            <a:avLst/>
          </a:prstGeom>
          <a:noFill/>
          <a:ln w="12700" cap="flat" cmpd="sng">
            <a:solidFill>
              <a:schemeClr val="tx1"/>
            </a:solidFill>
            <a:prstDash val="dash"/>
            <a:miter/>
            <a:headEnd type="none" w="sm" len="sm"/>
            <a:tailEnd type="none" w="sm" len="sm"/>
          </a:ln>
        </p:spPr>
        <p:txBody>
          <a:bodyPr wrap="square">
            <a:spAutoFit/>
          </a:bodyPr>
          <a:lstStyle/>
          <a:p>
            <a:pPr>
              <a:spcBef>
                <a:spcPts val="600"/>
              </a:spcBef>
            </a:pPr>
            <a:r>
              <a:rPr lang="en-US" altLang="zh-CN" b="1" noProof="1">
                <a:solidFill>
                  <a:srgbClr val="000000"/>
                </a:solidFill>
                <a:effectLst>
                  <a:outerShdw blurRad="38100" dist="38100" dir="2700000">
                    <a:srgbClr val="FFFFFF"/>
                  </a:outerShdw>
                </a:effectLst>
                <a:latin typeface="Times New Roman" panose="02020603050405020304" pitchFamily="18" charset="0"/>
                <a:ea typeface="宋体" panose="02010600030101010101" pitchFamily="2" charset="-122"/>
                <a:cs typeface="+mn-ea"/>
              </a:rPr>
              <a:t>      </a:t>
            </a:r>
            <a:r>
              <a:rPr lang="en-US" altLang="zh-CN" b="1" noProof="1">
                <a:solidFill>
                  <a:srgbClr val="000000"/>
                </a:solidFill>
                <a:latin typeface="Times New Roman" panose="02020603050405020304" pitchFamily="18" charset="0"/>
                <a:ea typeface="宋体" panose="02010600030101010101" pitchFamily="2" charset="-122"/>
                <a:cs typeface="+mn-ea"/>
              </a:rPr>
              <a:t>#include "stdafx.h"</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#include "stdio.h"</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int main(int argc, char* argv[])</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      int a,b,c;</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a=1; </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b=2;</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c=a+b;</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printf(“c=%d\n",c);</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return 0;</a:t>
            </a:r>
            <a:endParaRPr lang="en-US" altLang="zh-CN" b="1" noProof="1">
              <a:solidFill>
                <a:srgbClr val="000000"/>
              </a:solidFill>
              <a:latin typeface="Times New Roman" panose="02020603050405020304" pitchFamily="18" charset="0"/>
              <a:ea typeface="宋体" panose="02010600030101010101" pitchFamily="2" charset="-122"/>
            </a:endParaRPr>
          </a:p>
          <a:p>
            <a:pPr>
              <a:spcBef>
                <a:spcPts val="600"/>
              </a:spcBef>
            </a:pPr>
            <a:r>
              <a:rPr lang="en-US" altLang="zh-CN" b="1" noProof="1">
                <a:solidFill>
                  <a:srgbClr val="000000"/>
                </a:solidFill>
                <a:latin typeface="Times New Roman" panose="02020603050405020304" pitchFamily="18" charset="0"/>
                <a:ea typeface="宋体" panose="02010600030101010101" pitchFamily="2" charset="-122"/>
                <a:cs typeface="+mn-ea"/>
              </a:rPr>
              <a:t>      }</a:t>
            </a:r>
            <a:endParaRPr lang="en-US" altLang="zh-CN" b="1" noProof="1">
              <a:solidFill>
                <a:srgbClr val="000000"/>
              </a:solidFill>
              <a:latin typeface="Times New Roman" panose="02020603050405020304" pitchFamily="18" charset="0"/>
              <a:ea typeface="宋体" panose="02010600030101010101" pitchFamily="2" charset="-122"/>
            </a:endParaRPr>
          </a:p>
        </p:txBody>
      </p:sp>
      <p:sp>
        <p:nvSpPr>
          <p:cNvPr id="8196" name="文本框 8195"/>
          <p:cNvSpPr txBox="1"/>
          <p:nvPr/>
        </p:nvSpPr>
        <p:spPr>
          <a:xfrm>
            <a:off x="539115" y="944724"/>
            <a:ext cx="7239000" cy="460375"/>
          </a:xfrm>
          <a:prstGeom prst="rect">
            <a:avLst/>
          </a:prstGeom>
          <a:noFill/>
          <a:ln w="12700">
            <a:noFill/>
          </a:ln>
        </p:spPr>
        <p:txBody>
          <a:bodyPr>
            <a:spAutoFit/>
          </a:bodyPr>
          <a:lstStyle/>
          <a:p>
            <a:pPr>
              <a:spcBef>
                <a:spcPct val="50000"/>
              </a:spcBef>
            </a:pPr>
            <a:r>
              <a:rPr lang="zh-CN" altLang="en-US" dirty="0">
                <a:solidFill>
                  <a:srgbClr val="000000"/>
                </a:solidFill>
                <a:effectLst>
                  <a:outerShdw blurRad="38100" dist="38100" dir="2700000">
                    <a:srgbClr val="FFFFFF"/>
                  </a:outerShdw>
                </a:effectLst>
                <a:cs typeface="+mn-ea"/>
                <a:sym typeface="+mn-ea"/>
              </a:rPr>
              <a:t>例</a:t>
            </a:r>
            <a:r>
              <a:rPr lang="en-US" altLang="zh-CN" dirty="0">
                <a:solidFill>
                  <a:srgbClr val="000000"/>
                </a:solidFill>
                <a:effectLst>
                  <a:outerShdw blurRad="38100" dist="38100" dir="2700000">
                    <a:srgbClr val="FFFFFF"/>
                  </a:outerShdw>
                </a:effectLst>
                <a:cs typeface="+mn-ea"/>
                <a:sym typeface="+mn-ea"/>
              </a:rPr>
              <a:t>1</a:t>
            </a:r>
            <a:r>
              <a:rPr lang="zh-CN" altLang="en-US" dirty="0">
                <a:solidFill>
                  <a:srgbClr val="000000"/>
                </a:solidFill>
                <a:effectLst>
                  <a:outerShdw blurRad="38100" dist="38100" dir="2700000">
                    <a:srgbClr val="FFFFFF"/>
                  </a:outerShdw>
                </a:effectLst>
                <a:cs typeface="+mn-ea"/>
                <a:sym typeface="+mn-ea"/>
              </a:rPr>
              <a:t>：</a:t>
            </a:r>
            <a:r>
              <a:rPr lang="zh-CN" altLang="en-US" b="1"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编程实现</a:t>
            </a:r>
            <a:r>
              <a:rPr lang="en-US" altLang="zh-CN" b="1"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c=a+b</a:t>
            </a:r>
            <a:r>
              <a:rPr lang="zh-CN" altLang="en-US" b="1"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，并在屏幕上显示出结果。 </a:t>
            </a:r>
            <a:endParaRPr lang="zh-CN" altLang="en-US" b="1" noProof="1">
              <a:solidFill>
                <a:srgbClr val="000000"/>
              </a:solidFill>
              <a:effectLst>
                <a:outerShdw blurRad="38100" dist="38100" dir="2700000">
                  <a:srgbClr val="FFFFFF"/>
                </a:outerShdw>
              </a:effectLst>
              <a:latin typeface="黑体" panose="02010609060101010101" pitchFamily="2" charset="-122"/>
              <a:ea typeface="黑体" panose="02010609060101010101" pitchFamily="2" charset="-122"/>
            </a:endParaRPr>
          </a:p>
        </p:txBody>
      </p:sp>
      <p:sp>
        <p:nvSpPr>
          <p:cNvPr id="8197" name="文本框 8196"/>
          <p:cNvSpPr txBox="1"/>
          <p:nvPr/>
        </p:nvSpPr>
        <p:spPr>
          <a:xfrm>
            <a:off x="777240" y="1646555"/>
            <a:ext cx="1219200" cy="460375"/>
          </a:xfrm>
          <a:prstGeom prst="rect">
            <a:avLst/>
          </a:prstGeom>
          <a:noFill/>
          <a:ln w="12700">
            <a:noFill/>
          </a:ln>
        </p:spPr>
        <p:txBody>
          <a:bodyPr>
            <a:spAutoFit/>
          </a:bodyPr>
          <a:lstStyle/>
          <a:p>
            <a:pPr>
              <a:spcBef>
                <a:spcPct val="50000"/>
              </a:spcBef>
            </a:pPr>
            <a:r>
              <a:rPr lang="en-US" altLang="zh-CN" b="1" noProof="1">
                <a:solidFill>
                  <a:srgbClr val="000000"/>
                </a:solidFill>
                <a:effectLst>
                  <a:outerShdw blurRad="38100" dist="38100" dir="2700000">
                    <a:srgbClr val="FFFFFF"/>
                  </a:outerShdw>
                </a:effectLst>
                <a:latin typeface="Times New Roman" panose="02020603050405020304" pitchFamily="18" charset="0"/>
                <a:ea typeface="宋体" panose="02010600030101010101" pitchFamily="2" charset="-122"/>
                <a:cs typeface="+mn-ea"/>
              </a:rPr>
              <a:t>       </a:t>
            </a:r>
            <a:endParaRPr lang="en-US" altLang="zh-CN" b="1" noProof="1">
              <a:solidFill>
                <a:srgbClr val="000000"/>
              </a:solidFill>
              <a:effectLst>
                <a:outerShdw blurRad="38100" dist="38100" dir="2700000">
                  <a:srgbClr val="FFFFFF"/>
                </a:outerShdw>
              </a:effectLst>
              <a:latin typeface="Times New Roman" panose="02020603050405020304" pitchFamily="18" charset="0"/>
              <a:ea typeface="宋体" panose="02010600030101010101" pitchFamily="2" charset="-122"/>
            </a:endParaRPr>
          </a:p>
        </p:txBody>
      </p:sp>
      <p:sp>
        <p:nvSpPr>
          <p:cNvPr id="7173" name="文本框 8197"/>
          <p:cNvSpPr txBox="1"/>
          <p:nvPr/>
        </p:nvSpPr>
        <p:spPr>
          <a:xfrm>
            <a:off x="6589268" y="3309645"/>
            <a:ext cx="2123192" cy="825500"/>
          </a:xfrm>
          <a:prstGeom prst="rect">
            <a:avLst/>
          </a:prstGeom>
          <a:noFill/>
          <a:ln w="12700">
            <a:noFill/>
          </a:ln>
        </p:spPr>
        <p:txBody>
          <a:bodyPr wrap="square" anchor="t">
            <a:spAutoFit/>
          </a:bodyPr>
          <a:lstStyle/>
          <a:p>
            <a:pPr>
              <a:spcBef>
                <a:spcPct val="50000"/>
              </a:spcBef>
            </a:pPr>
            <a:r>
              <a:rPr lang="zh-CN" altLang="en-US" b="1" dirty="0">
                <a:solidFill>
                  <a:srgbClr val="000000"/>
                </a:solidFill>
                <a:latin typeface="Times New Roman" panose="02020603050405020304" pitchFamily="18" charset="0"/>
                <a:ea typeface="宋体" panose="02010600030101010101" pitchFamily="2" charset="-122"/>
              </a:rPr>
              <a:t>编译后的目标文件</a:t>
            </a:r>
            <a:r>
              <a:rPr lang="en-US" altLang="zh-CN" b="1" dirty="0">
                <a:solidFill>
                  <a:srgbClr val="000000"/>
                </a:solidFill>
                <a:latin typeface="Times New Roman" panose="02020603050405020304" pitchFamily="18" charset="0"/>
                <a:ea typeface="宋体" panose="02010600030101010101" pitchFamily="2" charset="-122"/>
              </a:rPr>
              <a:t>3.59KB</a:t>
            </a:r>
          </a:p>
        </p:txBody>
      </p:sp>
      <p:sp>
        <p:nvSpPr>
          <p:cNvPr id="7174" name="椭圆 8198"/>
          <p:cNvSpPr/>
          <p:nvPr/>
        </p:nvSpPr>
        <p:spPr>
          <a:xfrm>
            <a:off x="6401308" y="3032956"/>
            <a:ext cx="2419164" cy="1371600"/>
          </a:xfrm>
          <a:prstGeom prst="ellipse">
            <a:avLst/>
          </a:prstGeom>
          <a:noFill/>
          <a:ln w="12700" cap="sq" cmpd="sng">
            <a:solidFill>
              <a:srgbClr val="000000"/>
            </a:solidFill>
            <a:prstDash val="solid"/>
            <a:round/>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9219"/>
          <p:cNvSpPr txBox="1"/>
          <p:nvPr/>
        </p:nvSpPr>
        <p:spPr>
          <a:xfrm>
            <a:off x="3455876" y="939059"/>
            <a:ext cx="3657600" cy="460375"/>
          </a:xfrm>
          <a:prstGeom prst="rect">
            <a:avLst/>
          </a:prstGeom>
          <a:noFill/>
          <a:ln w="12700">
            <a:noFill/>
          </a:ln>
        </p:spPr>
        <p:txBody>
          <a:bodyPr anchor="t">
            <a:spAutoFit/>
          </a:bodyPr>
          <a:lstStyle/>
          <a:p>
            <a:pPr>
              <a:spcBef>
                <a:spcPct val="50000"/>
              </a:spcBef>
            </a:pPr>
            <a:r>
              <a:rPr lang="zh-CN" altLang="en-US" b="1" dirty="0">
                <a:solidFill>
                  <a:srgbClr val="000000"/>
                </a:solidFill>
                <a:latin typeface="黑体" panose="02010609060101010101" pitchFamily="2" charset="-122"/>
                <a:ea typeface="黑体" panose="02010609060101010101" pitchFamily="2" charset="-122"/>
              </a:rPr>
              <a:t>例</a:t>
            </a:r>
            <a:r>
              <a:rPr lang="en-US" altLang="zh-CN" b="1" dirty="0">
                <a:solidFill>
                  <a:srgbClr val="000000"/>
                </a:solidFill>
                <a:latin typeface="黑体" panose="02010609060101010101" pitchFamily="2" charset="-122"/>
                <a:ea typeface="黑体" panose="02010609060101010101" pitchFamily="2" charset="-122"/>
              </a:rPr>
              <a:t>2</a:t>
            </a:r>
            <a:r>
              <a:rPr lang="zh-CN" altLang="en-US" b="1" dirty="0">
                <a:solidFill>
                  <a:srgbClr val="000000"/>
                </a:solidFill>
                <a:latin typeface="黑体" panose="02010609060101010101" pitchFamily="2" charset="-122"/>
                <a:ea typeface="黑体" panose="02010609060101010101" pitchFamily="2" charset="-122"/>
              </a:rPr>
              <a:t>：</a:t>
            </a:r>
            <a:r>
              <a:rPr lang="en-US" altLang="zh-CN" b="1" dirty="0">
                <a:solidFill>
                  <a:srgbClr val="000000"/>
                </a:solidFill>
                <a:latin typeface="黑体" panose="02010609060101010101" pitchFamily="2" charset="-122"/>
                <a:ea typeface="黑体" panose="02010609060101010101" pitchFamily="2" charset="-122"/>
              </a:rPr>
              <a:t>result=</a:t>
            </a:r>
            <a:r>
              <a:rPr lang="en-US" altLang="zh-CN" b="1" dirty="0" err="1">
                <a:solidFill>
                  <a:srgbClr val="000000"/>
                </a:solidFill>
                <a:latin typeface="黑体" panose="02010609060101010101" pitchFamily="2" charset="-122"/>
                <a:ea typeface="黑体" panose="02010609060101010101" pitchFamily="2" charset="-122"/>
              </a:rPr>
              <a:t>a+b</a:t>
            </a:r>
            <a:endParaRPr lang="en-US" altLang="zh-CN" b="1" dirty="0">
              <a:solidFill>
                <a:srgbClr val="000000"/>
              </a:solidFill>
              <a:latin typeface="黑体" panose="02010609060101010101" pitchFamily="2" charset="-122"/>
              <a:ea typeface="黑体" panose="02010609060101010101" pitchFamily="2" charset="-122"/>
            </a:endParaRPr>
          </a:p>
        </p:txBody>
      </p:sp>
      <p:sp>
        <p:nvSpPr>
          <p:cNvPr id="9218" name="文本框 9217"/>
          <p:cNvSpPr txBox="1"/>
          <p:nvPr/>
        </p:nvSpPr>
        <p:spPr>
          <a:xfrm>
            <a:off x="683568" y="1573286"/>
            <a:ext cx="4140004" cy="3852978"/>
          </a:xfrm>
          <a:prstGeom prst="rect">
            <a:avLst/>
          </a:prstGeom>
          <a:noFill/>
          <a:ln w="12700" cap="sq" cmpd="sng">
            <a:solidFill>
              <a:schemeClr val="hlink"/>
            </a:solidFill>
            <a:prstDash val="solid"/>
            <a:miter/>
            <a:headEnd type="none" w="sm" len="sm"/>
            <a:tailEnd type="none" w="sm" len="sm"/>
          </a:ln>
        </p:spPr>
        <p:txBody>
          <a:bodyPr wrap="square">
            <a:spAutoFit/>
          </a:bodyPr>
          <a:lstStyle/>
          <a:p>
            <a:pPr>
              <a:lnSpc>
                <a:spcPct val="20000"/>
              </a:lnSpc>
              <a:spcBef>
                <a:spcPct val="50000"/>
              </a:spcBef>
            </a:pPr>
            <a:endParaRPr lang="en-US" altLang="zh-CN" sz="2000" b="1" noProof="1">
              <a:effectLst>
                <a:outerShdw blurRad="38100" dist="38100" dir="2700000">
                  <a:srgbClr val="000000"/>
                </a:outerShdw>
              </a:effectLst>
              <a:latin typeface="黑体" panose="02010609060101010101" pitchFamily="2" charset="-122"/>
              <a:ea typeface="黑体" panose="02010609060101010101" pitchFamily="2" charset="-122"/>
            </a:endParaRP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data   segment</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a	db  1</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b	db  2</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result  db  ?</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string  db  'result=$'</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data   ends</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code   segment</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assume cs:code, ds:data</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start:  mov   ax,data</a:t>
            </a:r>
          </a:p>
          <a:p>
            <a:pPr>
              <a:lnSpc>
                <a:spcPct val="50000"/>
              </a:lnSpc>
              <a:spcBef>
                <a:spcPct val="50000"/>
              </a:spcBef>
            </a:pPr>
            <a:r>
              <a:rPr lang="en-US" altLang="zh-CN" noProof="1">
                <a:solidFill>
                  <a:schemeClr val="bg2"/>
                </a:solidFill>
                <a:latin typeface="黑体" panose="02010609060101010101" pitchFamily="2" charset="-122"/>
                <a:ea typeface="黑体" panose="02010609060101010101" pitchFamily="2" charset="-122"/>
                <a:cs typeface="+mn-ea"/>
              </a:rPr>
              <a:t>        mov   ds,ax</a:t>
            </a:r>
            <a:r>
              <a:rPr lang="en-US" altLang="zh-CN" sz="2000" b="1" noProof="1">
                <a:solidFill>
                  <a:schemeClr val="bg2"/>
                </a:solidFill>
                <a:latin typeface="黑体" panose="02010609060101010101" pitchFamily="2" charset="-122"/>
                <a:ea typeface="黑体" panose="02010609060101010101" pitchFamily="2" charset="-122"/>
                <a:cs typeface="+mn-ea"/>
              </a:rPr>
              <a:t> </a:t>
            </a:r>
            <a:endParaRPr lang="en-US" altLang="zh-CN" sz="2000" b="1" noProof="1">
              <a:effectLst>
                <a:outerShdw blurRad="38100" dist="38100" dir="2700000">
                  <a:srgbClr val="000000"/>
                </a:outerShdw>
              </a:effectLst>
              <a:latin typeface="黑体" panose="02010609060101010101" pitchFamily="2" charset="-122"/>
              <a:ea typeface="黑体" panose="02010609060101010101" pitchFamily="2" charset="-122"/>
            </a:endParaRPr>
          </a:p>
        </p:txBody>
      </p:sp>
      <p:sp>
        <p:nvSpPr>
          <p:cNvPr id="9219" name="文本框 9218"/>
          <p:cNvSpPr txBox="1"/>
          <p:nvPr/>
        </p:nvSpPr>
        <p:spPr>
          <a:xfrm>
            <a:off x="5003592" y="1556792"/>
            <a:ext cx="3320432" cy="3982822"/>
          </a:xfrm>
          <a:prstGeom prst="rect">
            <a:avLst/>
          </a:prstGeom>
          <a:noFill/>
          <a:ln w="12700" cmpd="sng">
            <a:solidFill>
              <a:srgbClr val="FF3300"/>
            </a:solidFill>
            <a:prstDash val="solid"/>
          </a:ln>
        </p:spPr>
        <p:txBody>
          <a:bodyPr wrap="square">
            <a:spAutoFit/>
          </a:bodyPr>
          <a:lstStyle/>
          <a:p>
            <a:pPr>
              <a:lnSpc>
                <a:spcPct val="20000"/>
              </a:lnSpc>
              <a:spcBef>
                <a:spcPct val="50000"/>
              </a:spcBef>
            </a:pPr>
            <a:endPar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endParaRPr>
          </a:p>
          <a:p>
            <a:pPr>
              <a:lnSpc>
                <a:spcPct val="2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al,a</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add   al,b</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result,al</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lea   dx,string</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ah,09</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int   21h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add   result,30h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dl,result</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ah,2</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int   21h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mov   ah,4ch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int   21h</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code    ends</a:t>
            </a:r>
          </a:p>
          <a:p>
            <a:pPr>
              <a:lnSpc>
                <a:spcPct val="40000"/>
              </a:lnSpc>
              <a:spcBef>
                <a:spcPct val="50000"/>
              </a:spcBef>
            </a:pPr>
            <a:r>
              <a:rPr lang="en-US" altLang="zh-CN" sz="2000"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cs typeface="+mn-ea"/>
              </a:rPr>
              <a:t>       end start</a:t>
            </a:r>
            <a:endParaRPr lang="en-US" altLang="zh-CN" sz="2000" b="1" noProof="1">
              <a:solidFill>
                <a:schemeClr val="bg2"/>
              </a:solidFill>
              <a:latin typeface="黑体" panose="02010609060101010101" pitchFamily="2" charset="-122"/>
              <a:ea typeface="黑体" panose="02010609060101010101" pitchFamily="2" charset="-122"/>
              <a:cs typeface="+mn-ea"/>
            </a:endParaRPr>
          </a:p>
        </p:txBody>
      </p:sp>
      <p:sp>
        <p:nvSpPr>
          <p:cNvPr id="9223" name="椭圆 9222"/>
          <p:cNvSpPr/>
          <p:nvPr/>
        </p:nvSpPr>
        <p:spPr>
          <a:xfrm>
            <a:off x="2655167" y="5599508"/>
            <a:ext cx="2209800" cy="1116124"/>
          </a:xfrm>
          <a:prstGeom prst="ellipse">
            <a:avLst/>
          </a:prstGeom>
          <a:noFill/>
          <a:ln w="12700" cap="sq" cmpd="sng">
            <a:solidFill>
              <a:srgbClr val="000000"/>
            </a:solidFill>
            <a:prstDash val="solid"/>
            <a:headEnd type="none" w="sm" len="sm"/>
            <a:tailEnd type="none" w="sm" len="sm"/>
          </a:ln>
        </p:spPr>
        <p:txBody>
          <a:bodyPr wrap="none" anchor="ctr"/>
          <a:lstStyle/>
          <a:p>
            <a:pPr algn="ctr">
              <a:spcBef>
                <a:spcPct val="50000"/>
              </a:spcBef>
            </a:pPr>
            <a:r>
              <a:rPr lang="zh-CN" altLang="en-US" sz="1600" dirty="0">
                <a:solidFill>
                  <a:srgbClr val="000000"/>
                </a:solidFill>
                <a:latin typeface="楷体_GB2312" pitchFamily="49" charset="-122"/>
                <a:ea typeface="楷体_GB2312" pitchFamily="49" charset="-122"/>
                <a:sym typeface="+mn-ea"/>
              </a:rPr>
              <a:t>汇编后的目标文件</a:t>
            </a:r>
          </a:p>
          <a:p>
            <a:pPr algn="ctr">
              <a:spcBef>
                <a:spcPct val="50000"/>
              </a:spcBef>
            </a:pPr>
            <a:r>
              <a:rPr lang="zh-CN" altLang="en-US" sz="1600" dirty="0">
                <a:solidFill>
                  <a:srgbClr val="000000"/>
                </a:solidFill>
                <a:latin typeface="楷体_GB2312" pitchFamily="49" charset="-122"/>
                <a:ea typeface="楷体_GB2312" pitchFamily="49" charset="-122"/>
                <a:sym typeface="+mn-ea"/>
              </a:rPr>
              <a:t>只有</a:t>
            </a:r>
            <a:r>
              <a:rPr lang="en-US" altLang="zh-CN" sz="1600" dirty="0">
                <a:solidFill>
                  <a:srgbClr val="000000"/>
                </a:solidFill>
                <a:latin typeface="楷体_GB2312" pitchFamily="49" charset="-122"/>
                <a:ea typeface="楷体_GB2312" pitchFamily="49" charset="-122"/>
                <a:sym typeface="+mn-ea"/>
              </a:rPr>
              <a:t>180</a:t>
            </a:r>
            <a:r>
              <a:rPr lang="zh-CN" altLang="en-US" sz="1600" dirty="0">
                <a:solidFill>
                  <a:srgbClr val="000000"/>
                </a:solidFill>
                <a:latin typeface="楷体_GB2312" pitchFamily="49" charset="-122"/>
                <a:ea typeface="楷体_GB2312" pitchFamily="49" charset="-122"/>
                <a:sym typeface="+mn-ea"/>
              </a:rPr>
              <a:t>字节</a:t>
            </a:r>
            <a:endParaRPr sz="1600" b="1" strike="noStrike" noProof="1">
              <a:solidFill>
                <a:schemeClr val="bg2"/>
              </a:solidFill>
              <a:effectLst>
                <a:outerShdw blurRad="38100" dist="38100" dir="2700000">
                  <a:srgbClr val="FFFFFF"/>
                </a:outerShdw>
              </a:effectLst>
              <a:latin typeface="黑体" panose="02010609060101010101" pitchFamily="2" charset="-122"/>
              <a:ea typeface="黑体" panose="02010609060101010101" pitchFamily="2" charset="-122"/>
            </a:endParaRPr>
          </a:p>
        </p:txBody>
      </p:sp>
      <p:sp>
        <p:nvSpPr>
          <p:cNvPr id="4" name="文本框 3"/>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11265"/>
          <p:cNvSpPr txBox="1"/>
          <p:nvPr/>
        </p:nvSpPr>
        <p:spPr>
          <a:xfrm>
            <a:off x="671830" y="990600"/>
            <a:ext cx="7680590" cy="5037533"/>
          </a:xfrm>
          <a:prstGeom prst="rect">
            <a:avLst/>
          </a:prstGeom>
          <a:noFill/>
          <a:ln w="12700">
            <a:noFill/>
          </a:ln>
        </p:spPr>
        <p:txBody>
          <a:bodyPr wrap="square">
            <a:spAutoFit/>
          </a:bodyPr>
          <a:lstStyle/>
          <a:p>
            <a:pPr>
              <a:spcBef>
                <a:spcPct val="20000"/>
              </a:spcBef>
            </a:pPr>
            <a:r>
              <a:rPr lang="zh-CN" altLang="en-US" sz="2955" b="1" kern="0" dirty="0">
                <a:solidFill>
                  <a:srgbClr val="FF3300"/>
                </a:solidFill>
                <a:effectLst>
                  <a:outerShdw blurRad="38100" dist="38100" dir="2700000" algn="tl">
                    <a:srgbClr val="C0C0C0"/>
                  </a:outerShdw>
                </a:effectLst>
                <a:latin typeface="+mn-lt"/>
                <a:ea typeface="+mn-ea"/>
              </a:rPr>
              <a:t>汇编语言的应用:</a:t>
            </a:r>
            <a:endParaRPr lang="en-US" altLang="zh-CN" sz="2800" b="1" dirty="0">
              <a:solidFill>
                <a:srgbClr val="800000"/>
              </a:solidFill>
              <a:latin typeface="Times New Roman" panose="02020603050405020304" pitchFamily="18" charset="0"/>
              <a:ea typeface="宋体" panose="02010600030101010101" pitchFamily="2" charset="-122"/>
            </a:endParaRPr>
          </a:p>
          <a:p>
            <a:pPr>
              <a:spcBef>
                <a:spcPct val="100000"/>
              </a:spcBef>
              <a:spcAft>
                <a:spcPct val="60000"/>
              </a:spcAft>
            </a:pPr>
            <a:r>
              <a:rPr lang="en-US" altLang="zh-CN" sz="2800" b="1" dirty="0">
                <a:solidFill>
                  <a:srgbClr val="800000"/>
                </a:solidFill>
              </a:rPr>
              <a:t>	</a:t>
            </a:r>
            <a:r>
              <a:rPr lang="zh-CN" altLang="en-US" sz="2800" b="1" dirty="0">
                <a:solidFill>
                  <a:srgbClr val="800000"/>
                </a:solidFill>
              </a:rPr>
              <a:t>系统程序、效率代码、I/O驱动程序</a:t>
            </a:r>
            <a:endParaRPr lang="zh-CN" altLang="en-US" sz="3000" b="1" dirty="0">
              <a:solidFill>
                <a:srgbClr val="000000"/>
              </a:solidFill>
              <a:latin typeface="黑体" panose="02010609060101010101" pitchFamily="2" charset="-122"/>
              <a:ea typeface="黑体" panose="02010609060101010101" pitchFamily="2" charset="-122"/>
            </a:endParaRPr>
          </a:p>
          <a:p>
            <a:pPr marL="342900" indent="-342900">
              <a:spcBef>
                <a:spcPct val="50000"/>
              </a:spcBef>
              <a:buFont typeface="Wingdings" panose="05000000000000000000" charset="0"/>
              <a:buChar char=""/>
            </a:pPr>
            <a:r>
              <a:rPr lang="zh-CN" altLang="en-US" sz="2800" b="1" dirty="0">
                <a:solidFill>
                  <a:srgbClr val="000000"/>
                </a:solidFill>
                <a:latin typeface="楷体_GB2312" pitchFamily="49" charset="-122"/>
                <a:ea typeface="楷体_GB2312" pitchFamily="49" charset="-122"/>
                <a:sym typeface="Symbol" panose="05050102010706020507" pitchFamily="18" charset="2"/>
              </a:rPr>
              <a:t> </a:t>
            </a:r>
            <a:r>
              <a:rPr lang="zh-CN" altLang="en-US" b="1" dirty="0">
                <a:solidFill>
                  <a:srgbClr val="000000"/>
                </a:solidFill>
                <a:latin typeface="楷体_GB2312" pitchFamily="49" charset="-122"/>
                <a:ea typeface="楷体_GB2312" pitchFamily="49" charset="-122"/>
                <a:sym typeface="Symbol" panose="05050102010706020507" pitchFamily="18" charset="2"/>
              </a:rPr>
              <a:t>系统软件一般用汇编语言编写。</a:t>
            </a:r>
            <a:endParaRPr lang="en-US" altLang="zh-CN" b="1" dirty="0">
              <a:solidFill>
                <a:srgbClr val="000000"/>
              </a:solidFill>
              <a:latin typeface="楷体_GB2312" pitchFamily="49" charset="-122"/>
              <a:ea typeface="楷体_GB2312" pitchFamily="49" charset="-122"/>
              <a:sym typeface="Symbol" panose="05050102010706020507" pitchFamily="18" charset="2"/>
            </a:endParaRPr>
          </a:p>
          <a:p>
            <a:pPr marL="742950" lvl="1" indent="-285750">
              <a:spcBef>
                <a:spcPct val="50000"/>
              </a:spcBef>
              <a:buSzPct val="100000"/>
              <a:buFont typeface="Courier New" panose="02070309020205020404" pitchFamily="49" charset="0"/>
              <a:buChar char="o"/>
            </a:pPr>
            <a:r>
              <a:rPr lang="zh-CN" altLang="en-US" sz="1800" b="0" dirty="0">
                <a:solidFill>
                  <a:srgbClr val="000000"/>
                </a:solidFill>
                <a:latin typeface="楷体_GB2312" pitchFamily="49" charset="-122"/>
                <a:ea typeface="楷体_GB2312" pitchFamily="49" charset="-122"/>
                <a:sym typeface="Symbol" panose="05050102010706020507" pitchFamily="18" charset="2"/>
              </a:rPr>
              <a:t>操作系统核心程序段等。</a:t>
            </a:r>
          </a:p>
          <a:p>
            <a:pPr marL="457200" indent="-4572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某些快速处理、位处理、访问硬件设备等高效程序一般用汇编语言编写。</a:t>
            </a:r>
            <a:endParaRPr lang="en-US" altLang="zh-CN" b="1" dirty="0">
              <a:solidFill>
                <a:srgbClr val="000000"/>
              </a:solidFill>
              <a:latin typeface="楷体_GB2312" pitchFamily="49" charset="-122"/>
              <a:ea typeface="楷体_GB2312" pitchFamily="49" charset="-122"/>
              <a:sym typeface="Symbol" panose="05050102010706020507" pitchFamily="18" charset="2"/>
            </a:endParaRPr>
          </a:p>
          <a:p>
            <a:pPr marL="742950" lvl="1" indent="-285750">
              <a:spcBef>
                <a:spcPct val="50000"/>
              </a:spcBef>
              <a:buSzPct val="100000"/>
              <a:buFont typeface="Courier New" panose="02070309020205020404" pitchFamily="49" charset="0"/>
              <a:buChar char="o"/>
            </a:pPr>
            <a:r>
              <a:rPr lang="en-US" altLang="zh-CN" sz="1800" b="0" dirty="0">
                <a:solidFill>
                  <a:srgbClr val="000000"/>
                </a:solidFill>
                <a:ea typeface="楷体_GB2312" pitchFamily="49" charset="-122"/>
                <a:sym typeface="Symbol" panose="05050102010706020507" pitchFamily="18" charset="2"/>
              </a:rPr>
              <a:t>I/O</a:t>
            </a:r>
            <a:r>
              <a:rPr lang="zh-CN" altLang="en-US" sz="1800" b="0" dirty="0">
                <a:solidFill>
                  <a:srgbClr val="000000"/>
                </a:solidFill>
                <a:ea typeface="楷体_GB2312" pitchFamily="49" charset="-122"/>
                <a:sym typeface="Symbol" panose="05050102010706020507" pitchFamily="18" charset="2"/>
              </a:rPr>
              <a:t>接口电路初始化程序，</a:t>
            </a:r>
            <a:r>
              <a:rPr lang="en-US" altLang="zh-CN" sz="1800" b="0" dirty="0">
                <a:solidFill>
                  <a:srgbClr val="000000"/>
                </a:solidFill>
                <a:ea typeface="楷体_GB2312" pitchFamily="49" charset="-122"/>
                <a:sym typeface="Symbol" panose="05050102010706020507" pitchFamily="18" charset="2"/>
              </a:rPr>
              <a:t>BIOS</a:t>
            </a:r>
            <a:r>
              <a:rPr lang="zh-CN" altLang="en-US" sz="1800" b="0" dirty="0">
                <a:solidFill>
                  <a:srgbClr val="000000"/>
                </a:solidFill>
                <a:ea typeface="楷体_GB2312" pitchFamily="49" charset="-122"/>
                <a:sym typeface="Symbol" panose="05050102010706020507" pitchFamily="18" charset="2"/>
              </a:rPr>
              <a:t>程序，外部设备底层驱动程序等。</a:t>
            </a:r>
            <a:endParaRPr lang="en-US" altLang="zh-CN" sz="1800" b="0" dirty="0">
              <a:solidFill>
                <a:srgbClr val="000000"/>
              </a:solidFill>
              <a:ea typeface="楷体_GB2312" pitchFamily="49" charset="-122"/>
              <a:sym typeface="Symbol" panose="05050102010706020507" pitchFamily="18" charset="2"/>
            </a:endParaRPr>
          </a:p>
          <a:p>
            <a:pPr marL="742950" lvl="1" indent="-285750">
              <a:spcBef>
                <a:spcPct val="50000"/>
              </a:spcBef>
              <a:buSzPct val="100000"/>
              <a:buFont typeface="Courier New" panose="02070309020205020404" pitchFamily="49" charset="0"/>
              <a:buChar char="o"/>
            </a:pPr>
            <a:r>
              <a:rPr lang="zh-CN" altLang="en-US" sz="1800" b="0" dirty="0">
                <a:solidFill>
                  <a:srgbClr val="000000"/>
                </a:solidFill>
                <a:ea typeface="楷体_GB2312" pitchFamily="49" charset="-122"/>
                <a:sym typeface="Symbol" panose="05050102010706020507" pitchFamily="18" charset="2"/>
              </a:rPr>
              <a:t>存储量有限，需要快速和实时响应的场合，比如工业控制设备。</a:t>
            </a:r>
          </a:p>
          <a:p>
            <a:pPr marL="457200" indent="-4572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高级绘图程序、视频游戏程序一般用汇编语言编写。</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extLst>
      <p:ext uri="{BB962C8B-B14F-4D97-AF65-F5344CB8AC3E}">
        <p14:creationId xmlns:p14="http://schemas.microsoft.com/office/powerpoint/2010/main" val="13573223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9" name="Rectangle 3"/>
          <p:cNvSpPr>
            <a:spLocks noGrp="1"/>
          </p:cNvSpPr>
          <p:nvPr>
            <p:ph idx="1"/>
          </p:nvPr>
        </p:nvSpPr>
        <p:spPr>
          <a:xfrm>
            <a:off x="449580" y="937607"/>
            <a:ext cx="8089265" cy="4939665"/>
          </a:xfrm>
        </p:spPr>
        <p:txBody>
          <a:bodyPr vert="horz" wrap="square" lIns="83526" tIns="41030" rIns="83526" bIns="41030" anchor="t"/>
          <a:lstStyle/>
          <a:p>
            <a:pPr>
              <a:lnSpc>
                <a:spcPct val="110000"/>
              </a:lnSpc>
            </a:pPr>
            <a:r>
              <a:rPr lang="zh-CN" altLang="en-US" sz="2955" b="1" dirty="0">
                <a:solidFill>
                  <a:srgbClr val="FF3300"/>
                </a:solidFill>
                <a:latin typeface="Times New Roman" panose="02020603050405020304" pitchFamily="18" charset="0"/>
                <a:ea typeface="楷体_GB2312" pitchFamily="49" charset="-122"/>
              </a:rPr>
              <a:t>汇编语言与机器语言有什么关系？</a:t>
            </a:r>
          </a:p>
          <a:p>
            <a:pPr>
              <a:lnSpc>
                <a:spcPct val="110000"/>
              </a:lnSpc>
              <a:buNone/>
            </a:pPr>
            <a:r>
              <a:rPr lang="zh-CN" altLang="en-US" sz="2215" dirty="0">
                <a:latin typeface="Times New Roman" panose="02020603050405020304" pitchFamily="18" charset="0"/>
              </a:rPr>
              <a:t>           首先机器语言是一种二进制语言，从属于硬件设备，一般随</a:t>
            </a:r>
            <a:r>
              <a:rPr lang="en-US" altLang="zh-CN" sz="2215" dirty="0">
                <a:latin typeface="Times New Roman" panose="02020603050405020304" pitchFamily="18" charset="0"/>
              </a:rPr>
              <a:t>CPU</a:t>
            </a:r>
            <a:r>
              <a:rPr lang="zh-CN" altLang="en-US" sz="2215" dirty="0">
                <a:latin typeface="Times New Roman" panose="02020603050405020304" pitchFamily="18" charset="0"/>
              </a:rPr>
              <a:t>的不同而不同。每一条语句都是二进制形式的代码。</a:t>
            </a:r>
            <a:endParaRPr lang="en-US" altLang="zh-CN" sz="2215" dirty="0">
              <a:latin typeface="Times New Roman" panose="02020603050405020304" pitchFamily="18" charset="0"/>
            </a:endParaRPr>
          </a:p>
          <a:p>
            <a:pPr>
              <a:lnSpc>
                <a:spcPct val="110000"/>
              </a:lnSpc>
              <a:buNone/>
            </a:pPr>
            <a:r>
              <a:rPr lang="en-US" altLang="zh-CN" sz="2215" dirty="0">
                <a:solidFill>
                  <a:srgbClr val="333333"/>
                </a:solidFill>
                <a:latin typeface="Times New Roman" panose="02020603050405020304" pitchFamily="18" charset="0"/>
              </a:rPr>
              <a:t>		</a:t>
            </a:r>
            <a:r>
              <a:rPr lang="zh-CN" altLang="en-US" sz="2215" dirty="0">
                <a:solidFill>
                  <a:srgbClr val="333333"/>
                </a:solidFill>
                <a:latin typeface="Times New Roman" panose="02020603050405020304" pitchFamily="18" charset="0"/>
              </a:rPr>
              <a:t>汇编语言用助记符来替代机器语言的操作码</a:t>
            </a:r>
            <a:r>
              <a:rPr lang="zh-CN" altLang="en-US" sz="2215" dirty="0">
                <a:solidFill>
                  <a:schemeClr val="hlink"/>
                </a:solidFill>
                <a:latin typeface="Times New Roman" panose="02020603050405020304" pitchFamily="18" charset="0"/>
              </a:rPr>
              <a:t>。</a:t>
            </a:r>
            <a:r>
              <a:rPr lang="zh-CN" altLang="en-US" sz="2215" dirty="0">
                <a:solidFill>
                  <a:srgbClr val="333333"/>
                </a:solidFill>
                <a:latin typeface="Times New Roman" panose="02020603050405020304" pitchFamily="18" charset="0"/>
              </a:rPr>
              <a:t>例如</a:t>
            </a:r>
            <a:r>
              <a:rPr lang="en-US" altLang="zh-CN" sz="2215" dirty="0">
                <a:latin typeface="Times New Roman" panose="02020603050405020304" pitchFamily="18" charset="0"/>
              </a:rPr>
              <a:t>ADD</a:t>
            </a:r>
            <a:r>
              <a:rPr lang="zh-CN" altLang="en-US" sz="2215" dirty="0">
                <a:latin typeface="Times New Roman" panose="02020603050405020304" pitchFamily="18" charset="0"/>
              </a:rPr>
              <a:t>，</a:t>
            </a:r>
            <a:r>
              <a:rPr lang="en-US" altLang="zh-CN" sz="2215" dirty="0">
                <a:latin typeface="Times New Roman" panose="02020603050405020304" pitchFamily="18" charset="0"/>
              </a:rPr>
              <a:t>MOV</a:t>
            </a:r>
            <a:r>
              <a:rPr lang="zh-CN" altLang="en-US" sz="2215" dirty="0">
                <a:latin typeface="Times New Roman" panose="02020603050405020304" pitchFamily="18" charset="0"/>
              </a:rPr>
              <a:t>，</a:t>
            </a:r>
            <a:r>
              <a:rPr lang="en-US" altLang="zh-CN" sz="2215" dirty="0">
                <a:latin typeface="Times New Roman" panose="02020603050405020304" pitchFamily="18" charset="0"/>
              </a:rPr>
              <a:t>SUB</a:t>
            </a:r>
            <a:r>
              <a:rPr lang="zh-CN" altLang="en-US" sz="2215" dirty="0">
                <a:latin typeface="Times New Roman" panose="02020603050405020304" pitchFamily="18" charset="0"/>
              </a:rPr>
              <a:t>和</a:t>
            </a:r>
            <a:r>
              <a:rPr lang="en-US" altLang="zh-CN" sz="2215" dirty="0">
                <a:latin typeface="Times New Roman" panose="02020603050405020304" pitchFamily="18" charset="0"/>
              </a:rPr>
              <a:t>CALL</a:t>
            </a:r>
            <a:r>
              <a:rPr lang="zh-CN" altLang="en-US" sz="2215" dirty="0">
                <a:latin typeface="Times New Roman" panose="02020603050405020304" pitchFamily="18" charset="0"/>
              </a:rPr>
              <a:t>等。</a:t>
            </a:r>
          </a:p>
          <a:p>
            <a:pPr>
              <a:lnSpc>
                <a:spcPct val="110000"/>
              </a:lnSpc>
              <a:buNone/>
            </a:pPr>
            <a:r>
              <a:rPr lang="zh-CN" altLang="en-US" sz="2215" dirty="0">
                <a:latin typeface="Times New Roman" panose="02020603050405020304" pitchFamily="18" charset="0"/>
              </a:rPr>
              <a:t>           </a:t>
            </a:r>
            <a:r>
              <a:rPr lang="en-US" altLang="zh-CN" sz="2215" dirty="0">
                <a:latin typeface="Times New Roman" panose="02020603050405020304" pitchFamily="18" charset="0"/>
              </a:rPr>
              <a:t>	</a:t>
            </a:r>
            <a:r>
              <a:rPr lang="zh-CN" altLang="en-US" sz="2215" b="1" dirty="0">
                <a:solidFill>
                  <a:srgbClr val="333333"/>
                </a:solidFill>
                <a:latin typeface="Times New Roman" panose="02020603050405020304" pitchFamily="18" charset="0"/>
              </a:rPr>
              <a:t>汇编语言同机器语言之间是一一对应的关系</a:t>
            </a:r>
            <a:r>
              <a:rPr lang="zh-CN" altLang="en-US" sz="2215" dirty="0">
                <a:latin typeface="Times New Roman" panose="02020603050405020304" pitchFamily="18" charset="0"/>
              </a:rPr>
              <a:t>，也就是说一条汇编语言指令对应一条机器语言指令。</a:t>
            </a:r>
          </a:p>
          <a:p>
            <a:pPr>
              <a:lnSpc>
                <a:spcPct val="110000"/>
              </a:lnSpc>
            </a:pPr>
            <a:r>
              <a:rPr lang="zh-CN" altLang="en-US" sz="2955" b="1" dirty="0">
                <a:solidFill>
                  <a:srgbClr val="FF3300"/>
                </a:solidFill>
                <a:latin typeface="Times New Roman" panose="02020603050405020304" pitchFamily="18" charset="0"/>
                <a:ea typeface="楷体_GB2312" pitchFamily="49" charset="-122"/>
              </a:rPr>
              <a:t>高级语言与汇编语言有什么关系？</a:t>
            </a:r>
          </a:p>
          <a:p>
            <a:pPr>
              <a:lnSpc>
                <a:spcPct val="110000"/>
              </a:lnSpc>
              <a:buNone/>
            </a:pPr>
            <a:r>
              <a:rPr lang="en-US" altLang="zh-CN" sz="2215" dirty="0">
                <a:latin typeface="Times New Roman" panose="02020603050405020304" pitchFamily="18" charset="0"/>
              </a:rPr>
              <a:t>           C++</a:t>
            </a:r>
            <a:r>
              <a:rPr lang="zh-CN" altLang="en-US" sz="2215" dirty="0">
                <a:latin typeface="Times New Roman" panose="02020603050405020304" pitchFamily="18" charset="0"/>
              </a:rPr>
              <a:t>和</a:t>
            </a:r>
            <a:r>
              <a:rPr lang="en-US" altLang="zh-CN" sz="2215" dirty="0">
                <a:latin typeface="Times New Roman" panose="02020603050405020304" pitchFamily="18" charset="0"/>
              </a:rPr>
              <a:t>Java</a:t>
            </a:r>
            <a:r>
              <a:rPr lang="zh-CN" altLang="en-US" sz="2215" dirty="0">
                <a:latin typeface="Times New Roman" panose="02020603050405020304" pitchFamily="18" charset="0"/>
              </a:rPr>
              <a:t>等</a:t>
            </a:r>
            <a:r>
              <a:rPr lang="zh-CN" altLang="en-US" sz="2215" b="1" dirty="0">
                <a:solidFill>
                  <a:srgbClr val="333333"/>
                </a:solidFill>
                <a:latin typeface="Times New Roman" panose="02020603050405020304" pitchFamily="18" charset="0"/>
              </a:rPr>
              <a:t>高级语言与汇编语言及机器语言之间是一对多的关系</a:t>
            </a:r>
            <a:r>
              <a:rPr lang="zh-CN" altLang="en-US" sz="2215" dirty="0">
                <a:solidFill>
                  <a:srgbClr val="333333"/>
                </a:solidFill>
                <a:latin typeface="Times New Roman" panose="02020603050405020304" pitchFamily="18" charset="0"/>
              </a:rPr>
              <a:t>。</a:t>
            </a:r>
            <a:r>
              <a:rPr lang="zh-CN" altLang="en-US" sz="2215" dirty="0">
                <a:latin typeface="Times New Roman" panose="02020603050405020304" pitchFamily="18" charset="0"/>
              </a:rPr>
              <a:t>一条简单的</a:t>
            </a:r>
            <a:r>
              <a:rPr lang="en-US" altLang="zh-CN" sz="2215" dirty="0">
                <a:latin typeface="Times New Roman" panose="02020603050405020304" pitchFamily="18" charset="0"/>
              </a:rPr>
              <a:t>C++</a:t>
            </a:r>
            <a:r>
              <a:rPr lang="zh-CN" altLang="en-US" sz="2215" dirty="0">
                <a:latin typeface="Times New Roman" panose="02020603050405020304" pitchFamily="18" charset="0"/>
              </a:rPr>
              <a:t>语句会被扩展成多条汇编语言或者机器语言指令。</a:t>
            </a:r>
            <a:endParaRPr lang="en-US" altLang="zh-CN" sz="2215" dirty="0">
              <a:latin typeface="Times New Roman" panose="02020603050405020304" pitchFamily="18" charset="0"/>
            </a:endParaRPr>
          </a:p>
          <a:p>
            <a:pPr>
              <a:lnSpc>
                <a:spcPct val="110000"/>
              </a:lnSpc>
              <a:buNone/>
            </a:pPr>
            <a:r>
              <a:rPr lang="en-US" altLang="zh-CN" sz="2215" dirty="0">
                <a:latin typeface="Times New Roman" panose="02020603050405020304" pitchFamily="18" charset="0"/>
              </a:rPr>
              <a:t>		</a:t>
            </a:r>
            <a:r>
              <a:rPr lang="zh-CN" altLang="en-US" sz="2215" dirty="0">
                <a:latin typeface="Times New Roman" panose="02020603050405020304" pitchFamily="18" charset="0"/>
              </a:rPr>
              <a:t>一般编译型语言先要编译成汇编语言，然后编译成机器语言。</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2" name="图片 1"/>
          <p:cNvPicPr>
            <a:picLocks noChangeAspect="1"/>
          </p:cNvPicPr>
          <p:nvPr/>
        </p:nvPicPr>
        <p:blipFill>
          <a:blip r:embed="rId2"/>
          <a:stretch>
            <a:fillRect/>
          </a:stretch>
        </p:blipFill>
        <p:spPr>
          <a:xfrm>
            <a:off x="3455876" y="440668"/>
            <a:ext cx="5359675" cy="6140766"/>
          </a:xfrm>
          <a:prstGeom prst="rect">
            <a:avLst/>
          </a:prstGeom>
        </p:spPr>
      </p:pic>
    </p:spTree>
    <p:extLst>
      <p:ext uri="{BB962C8B-B14F-4D97-AF65-F5344CB8AC3E}">
        <p14:creationId xmlns:p14="http://schemas.microsoft.com/office/powerpoint/2010/main" val="3271708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7" name="Rectangle 3"/>
          <p:cNvSpPr>
            <a:spLocks noGrp="1"/>
          </p:cNvSpPr>
          <p:nvPr>
            <p:ph idx="1"/>
          </p:nvPr>
        </p:nvSpPr>
        <p:spPr>
          <a:xfrm>
            <a:off x="455931" y="1135380"/>
            <a:ext cx="7752473" cy="5225415"/>
          </a:xfrm>
        </p:spPr>
        <p:txBody>
          <a:bodyPr vert="horz" wrap="square" lIns="83526" tIns="41030" rIns="83526" bIns="41030" anchor="t"/>
          <a:lstStyle/>
          <a:p>
            <a:pPr algn="just">
              <a:lnSpc>
                <a:spcPct val="130000"/>
              </a:lnSpc>
            </a:pPr>
            <a:r>
              <a:rPr lang="zh-CN" altLang="en-US" sz="2955" b="1" dirty="0">
                <a:solidFill>
                  <a:srgbClr val="FF3300"/>
                </a:solidFill>
              </a:rPr>
              <a:t>汇编语言是可移植的吗？</a:t>
            </a:r>
          </a:p>
          <a:p>
            <a:pPr lvl="1" algn="just">
              <a:lnSpc>
                <a:spcPct val="130000"/>
              </a:lnSpc>
            </a:pPr>
            <a:r>
              <a:rPr lang="zh-CN" altLang="en-US" b="1" dirty="0"/>
              <a:t>高级语言和低级语言之间的一个重要区别就是移植性。</a:t>
            </a:r>
          </a:p>
          <a:p>
            <a:pPr lvl="1" algn="just">
              <a:lnSpc>
                <a:spcPct val="130000"/>
              </a:lnSpc>
            </a:pPr>
            <a:r>
              <a:rPr lang="zh-CN" altLang="en-US" b="1" dirty="0"/>
              <a:t>如果一种语言的源程序代码可以在多种计算机系统上编译运行，那么这种语言就是可移植的。</a:t>
            </a:r>
          </a:p>
          <a:p>
            <a:pPr lvl="1" algn="just">
              <a:lnSpc>
                <a:spcPct val="130000"/>
              </a:lnSpc>
            </a:pPr>
            <a:r>
              <a:rPr lang="zh-CN" altLang="en-US" b="1" dirty="0">
                <a:solidFill>
                  <a:srgbClr val="333333"/>
                </a:solidFill>
              </a:rPr>
              <a:t>汇编语言总是和特定系列的处理器捆绑在一起，以至于当今有多种不同的汇编语言，每种都是基于特定系列的处理器或特定计算机的。</a:t>
            </a:r>
            <a:endParaRPr lang="en-US" altLang="zh-CN" b="1" dirty="0">
              <a:solidFill>
                <a:srgbClr val="333333"/>
              </a:solidFill>
            </a:endParaRPr>
          </a:p>
          <a:p>
            <a:pPr lvl="1" algn="just">
              <a:lnSpc>
                <a:spcPct val="130000"/>
              </a:lnSpc>
            </a:pPr>
            <a:r>
              <a:rPr lang="zh-CN" altLang="en-US" b="1" dirty="0">
                <a:solidFill>
                  <a:srgbClr val="333333"/>
                </a:solidFill>
              </a:rPr>
              <a:t>汇编语言与计算机指令集是相对应的，可移植性较差。</a:t>
            </a:r>
          </a:p>
          <a:p>
            <a:pPr lvl="1" algn="just">
              <a:lnSpc>
                <a:spcPct val="130000"/>
              </a:lnSpc>
            </a:pPr>
            <a:endParaRPr lang="zh-CN" altLang="en-US" b="1" dirty="0">
              <a:solidFill>
                <a:srgbClr val="333333"/>
              </a:solidFill>
            </a:endParaRP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3255" name="Group 87"/>
          <p:cNvGraphicFramePr>
            <a:graphicFrameLocks noGrp="1"/>
          </p:cNvGraphicFramePr>
          <p:nvPr>
            <p:ph idx="1"/>
          </p:nvPr>
        </p:nvGraphicFramePr>
        <p:xfrm>
          <a:off x="360583" y="1686120"/>
          <a:ext cx="8564880" cy="4673745"/>
        </p:xfrm>
        <a:graphic>
          <a:graphicData uri="http://schemas.openxmlformats.org/drawingml/2006/table">
            <a:tbl>
              <a:tblPr/>
              <a:tblGrid>
                <a:gridCol w="1935480">
                  <a:extLst>
                    <a:ext uri="{9D8B030D-6E8A-4147-A177-3AD203B41FA5}">
                      <a16:colId xmlns:a16="http://schemas.microsoft.com/office/drawing/2014/main" val="20000"/>
                    </a:ext>
                  </a:extLst>
                </a:gridCol>
                <a:gridCol w="2690495">
                  <a:extLst>
                    <a:ext uri="{9D8B030D-6E8A-4147-A177-3AD203B41FA5}">
                      <a16:colId xmlns:a16="http://schemas.microsoft.com/office/drawing/2014/main" val="20001"/>
                    </a:ext>
                  </a:extLst>
                </a:gridCol>
                <a:gridCol w="3938905">
                  <a:extLst>
                    <a:ext uri="{9D8B030D-6E8A-4147-A177-3AD203B41FA5}">
                      <a16:colId xmlns:a16="http://schemas.microsoft.com/office/drawing/2014/main" val="20002"/>
                    </a:ext>
                  </a:extLst>
                </a:gridCol>
              </a:tblGrid>
              <a:tr h="364490">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应用程序类型 </a:t>
                      </a:r>
                    </a:p>
                  </a:txBody>
                  <a:tcPr marL="83526" marR="83526" marT="41030" marB="410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高级语言 </a:t>
                      </a:r>
                    </a:p>
                  </a:txBody>
                  <a:tcPr marL="83526" marR="83526" marT="41030" marB="410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汇编语言 </a:t>
                      </a:r>
                    </a:p>
                  </a:txBody>
                  <a:tcPr marL="83526" marR="83526" marT="41030" marB="410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2837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用于单一平台的中大型商业应用软件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规范的结构使组织和维护大量代码很方便</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最小的结构支持使程序员需要人工组织大量代码，导致维护已有代码的难度极高</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5515">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多种平台下的商业应用软件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可移植性好，在不同平台可以重新编译，需要改动的源代码很少 </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必须为每种平台重新编写程序，通常要使用不同的汇编语言，难于维护</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742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硬件驱动程序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语言本身未必提供直接访问硬件的能力，即使提供了也因为要经常使用大量的技巧而导致维护困难 </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硬件访问简单直接。当程序很短并且文档齐全时很容易维护 </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7420">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a:ln>
                            <a:noFill/>
                          </a:ln>
                          <a:solidFill>
                            <a:schemeClr val="tx1"/>
                          </a:solidFill>
                          <a:effectLst/>
                          <a:latin typeface="宋体" panose="02010600030101010101" pitchFamily="2" charset="-122"/>
                          <a:ea typeface="宋体" panose="02010600030101010101" pitchFamily="2" charset="-122"/>
                        </a:rPr>
                        <a:t>需要直接访问硬件的嵌入式系统和计算机游戏 </a:t>
                      </a:r>
                    </a:p>
                  </a:txBody>
                  <a:tcPr marL="83526" marR="83526" marT="41030" marB="4103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可能生成很大的可执行文件，执行效率低 </a:t>
                      </a:r>
                    </a:p>
                  </a:txBody>
                  <a:tcPr marL="83526" marR="83526" marT="41030" marB="4103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pPr>
                      <a:r>
                        <a:rPr kumimoji="0" lang="zh-CN" altLang="en-US" sz="1845"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很理想，执行代码很小并且运行很快</a:t>
                      </a:r>
                    </a:p>
                  </a:txBody>
                  <a:tcPr marL="83526" marR="83526" marT="41030" marB="4103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文本框 1"/>
          <p:cNvSpPr txBox="1"/>
          <p:nvPr/>
        </p:nvSpPr>
        <p:spPr>
          <a:xfrm>
            <a:off x="457200" y="1111250"/>
            <a:ext cx="3855720" cy="460375"/>
          </a:xfrm>
          <a:prstGeom prst="rect">
            <a:avLst/>
          </a:prstGeom>
          <a:noFill/>
        </p:spPr>
        <p:txBody>
          <a:bodyPr wrap="none" rtlCol="0" anchor="t">
            <a:spAutoFit/>
          </a:bodyPr>
          <a:lstStyle/>
          <a:p>
            <a:r>
              <a:rPr lang="zh-CN" altLang="en-US" dirty="0">
                <a:sym typeface="+mn-ea"/>
              </a:rPr>
              <a:t>汇编语言和高级语言的比较</a:t>
            </a:r>
            <a:endParaRPr lang="zh-CN" altLang="en-US"/>
          </a:p>
        </p:txBody>
      </p:sp>
      <p:sp>
        <p:nvSpPr>
          <p:cNvPr id="4" name="文本框 3"/>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7" name="Rectangle 3"/>
          <p:cNvSpPr>
            <a:spLocks noGrp="1"/>
          </p:cNvSpPr>
          <p:nvPr>
            <p:ph idx="1"/>
          </p:nvPr>
        </p:nvSpPr>
        <p:spPr>
          <a:xfrm>
            <a:off x="455931" y="1135380"/>
            <a:ext cx="7608457" cy="5225415"/>
          </a:xfrm>
        </p:spPr>
        <p:txBody>
          <a:bodyPr vert="horz" wrap="square" lIns="83526" tIns="41030" rIns="83526" bIns="41030" anchor="t"/>
          <a:lstStyle/>
          <a:p>
            <a:pPr algn="just">
              <a:lnSpc>
                <a:spcPct val="130000"/>
              </a:lnSpc>
            </a:pPr>
            <a:r>
              <a:rPr lang="zh-CN" altLang="en-US" sz="2955" b="1" dirty="0">
                <a:solidFill>
                  <a:srgbClr val="FF3300"/>
                </a:solidFill>
              </a:rPr>
              <a:t>为什么要学习汇编语言？</a:t>
            </a:r>
          </a:p>
          <a:p>
            <a:pPr lvl="1" algn="just">
              <a:lnSpc>
                <a:spcPct val="130000"/>
              </a:lnSpc>
            </a:pPr>
            <a:r>
              <a:rPr lang="zh-CN" altLang="en-US" b="1" dirty="0">
                <a:solidFill>
                  <a:srgbClr val="333333"/>
                </a:solidFill>
              </a:rPr>
              <a:t>在特定应用需求例如高效运行，存储有限，访问硬件等，汇编语言仍具有不可替代性。</a:t>
            </a:r>
            <a:endParaRPr lang="en-US" altLang="zh-CN" b="1" dirty="0">
              <a:solidFill>
                <a:srgbClr val="333333"/>
              </a:solidFill>
            </a:endParaRPr>
          </a:p>
          <a:p>
            <a:pPr lvl="1" algn="just">
              <a:lnSpc>
                <a:spcPct val="130000"/>
              </a:lnSpc>
            </a:pPr>
            <a:r>
              <a:rPr lang="zh-CN" altLang="en-US" b="1" dirty="0">
                <a:solidFill>
                  <a:srgbClr val="333333"/>
                </a:solidFill>
              </a:rPr>
              <a:t>在特定场景下有助于对于整体解决方案底层的分析，调试和优化。</a:t>
            </a:r>
            <a:endParaRPr lang="en-US" altLang="zh-CN" b="1" dirty="0">
              <a:solidFill>
                <a:srgbClr val="333333"/>
              </a:solidFill>
            </a:endParaRPr>
          </a:p>
          <a:p>
            <a:pPr lvl="1" algn="just">
              <a:lnSpc>
                <a:spcPct val="130000"/>
              </a:lnSpc>
            </a:pPr>
            <a:r>
              <a:rPr lang="zh-CN" altLang="en-US" b="1" dirty="0">
                <a:solidFill>
                  <a:srgbClr val="333333"/>
                </a:solidFill>
              </a:rPr>
              <a:t>作为可以直接访问硬件资源的底层编程语言，作为高级编程语言和机器语言的中间编译媒介，学习汇编语言有助于加深理解高级编程语言，计算机组成原理，操作系统和编译原理等重要的计算机课程。</a:t>
            </a:r>
            <a:endParaRPr lang="en-US" altLang="zh-CN" b="1" dirty="0">
              <a:solidFill>
                <a:srgbClr val="333333"/>
              </a:solidFill>
            </a:endParaRPr>
          </a:p>
          <a:p>
            <a:pPr lvl="1" algn="just">
              <a:lnSpc>
                <a:spcPct val="130000"/>
              </a:lnSpc>
            </a:pPr>
            <a:endParaRPr lang="zh-CN" altLang="en-US" b="1" dirty="0">
              <a:solidFill>
                <a:srgbClr val="333333"/>
              </a:solidFill>
            </a:endParaRP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extLst>
      <p:ext uri="{BB962C8B-B14F-4D97-AF65-F5344CB8AC3E}">
        <p14:creationId xmlns:p14="http://schemas.microsoft.com/office/powerpoint/2010/main" val="25981569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p:cNvSpPr>
          <p:nvPr>
            <p:ph idx="1"/>
          </p:nvPr>
        </p:nvSpPr>
        <p:spPr>
          <a:xfrm>
            <a:off x="395536" y="1232756"/>
            <a:ext cx="8454552" cy="4995496"/>
          </a:xfrm>
        </p:spPr>
        <p:txBody>
          <a:bodyPr vert="horz" wrap="square" lIns="83526" tIns="41030" rIns="83526" bIns="41030" anchor="t"/>
          <a:lstStyle/>
          <a:p>
            <a:pPr marL="0" indent="0">
              <a:lnSpc>
                <a:spcPct val="130000"/>
              </a:lnSpc>
              <a:buNone/>
            </a:pPr>
            <a:r>
              <a:rPr lang="zh-CN" altLang="en-US" dirty="0">
                <a:solidFill>
                  <a:srgbClr val="FF0000"/>
                </a:solidFill>
                <a:latin typeface="Times New Roman" panose="02020603050405020304" pitchFamily="18" charset="0"/>
              </a:rPr>
              <a:t>加强与回顾</a:t>
            </a:r>
            <a:endParaRPr lang="en-US" altLang="zh-CN" dirty="0">
              <a:solidFill>
                <a:srgbClr val="FF0000"/>
              </a:solidFill>
              <a:latin typeface="Times New Roman" panose="02020603050405020304" pitchFamily="18" charset="0"/>
            </a:endParaRPr>
          </a:p>
          <a:p>
            <a:pPr>
              <a:lnSpc>
                <a:spcPct val="130000"/>
              </a:lnSpc>
            </a:pPr>
            <a:r>
              <a:rPr lang="zh-CN" altLang="en-US" dirty="0">
                <a:latin typeface="Times New Roman" panose="02020603050405020304" pitchFamily="18" charset="0"/>
              </a:rPr>
              <a:t>数据的表示方法</a:t>
            </a:r>
          </a:p>
          <a:p>
            <a:pPr lvl="1">
              <a:lnSpc>
                <a:spcPct val="130000"/>
              </a:lnSpc>
            </a:pPr>
            <a:r>
              <a:rPr lang="zh-CN" altLang="en-US" sz="2585" dirty="0">
                <a:latin typeface="Times New Roman" panose="02020603050405020304" pitchFamily="18" charset="0"/>
              </a:rPr>
              <a:t>二进制、八进制、十六进制、十进制及其相互转换</a:t>
            </a:r>
          </a:p>
          <a:p>
            <a:pPr lvl="1">
              <a:lnSpc>
                <a:spcPct val="130000"/>
              </a:lnSpc>
            </a:pPr>
            <a:r>
              <a:rPr lang="zh-CN" altLang="en-US" sz="2585" dirty="0">
                <a:latin typeface="Times New Roman" panose="02020603050405020304" pitchFamily="18" charset="0"/>
              </a:rPr>
              <a:t>有符号整数、无符号整数、实数</a:t>
            </a:r>
            <a:endParaRPr lang="en-US" altLang="zh-CN" sz="2585" dirty="0">
              <a:latin typeface="Times New Roman" panose="02020603050405020304" pitchFamily="18" charset="0"/>
            </a:endParaRPr>
          </a:p>
          <a:p>
            <a:pPr lvl="1">
              <a:lnSpc>
                <a:spcPct val="130000"/>
              </a:lnSpc>
            </a:pPr>
            <a:r>
              <a:rPr lang="zh-CN" altLang="en-US" sz="2585" dirty="0">
                <a:latin typeface="Times New Roman" panose="02020603050405020304" pitchFamily="18" charset="0"/>
              </a:rPr>
              <a:t>字符的表示和存储</a:t>
            </a:r>
            <a:endParaRPr lang="en-US" altLang="zh-CN" sz="2585" dirty="0">
              <a:latin typeface="Times New Roman" panose="02020603050405020304" pitchFamily="18" charset="0"/>
            </a:endParaRPr>
          </a:p>
          <a:p>
            <a:pPr marL="457200" lvl="1" indent="0">
              <a:lnSpc>
                <a:spcPct val="130000"/>
              </a:lnSpc>
              <a:buNone/>
            </a:pPr>
            <a:endParaRPr lang="zh-CN" altLang="en-US" sz="2585" dirty="0">
              <a:latin typeface="Times New Roman" panose="02020603050405020304" pitchFamily="18" charset="0"/>
            </a:endParaRPr>
          </a:p>
          <a:p>
            <a:pPr>
              <a:lnSpc>
                <a:spcPct val="130000"/>
              </a:lnSpc>
            </a:pPr>
            <a:r>
              <a:rPr lang="zh-CN" altLang="en-US" dirty="0">
                <a:latin typeface="Times New Roman" panose="02020603050405020304" pitchFamily="18" charset="0"/>
              </a:rPr>
              <a:t>布尔运算</a:t>
            </a:r>
          </a:p>
          <a:p>
            <a:pPr lvl="1">
              <a:lnSpc>
                <a:spcPct val="130000"/>
              </a:lnSpc>
            </a:pPr>
            <a:r>
              <a:rPr lang="en-US" altLang="zh-CN" sz="2585" dirty="0">
                <a:latin typeface="Times New Roman" panose="02020603050405020304" pitchFamily="18" charset="0"/>
              </a:rPr>
              <a:t>NOT</a:t>
            </a:r>
            <a:r>
              <a:rPr lang="zh-CN" altLang="en-US" sz="2585" dirty="0">
                <a:latin typeface="Times New Roman" panose="02020603050405020304" pitchFamily="18" charset="0"/>
              </a:rPr>
              <a:t>、</a:t>
            </a:r>
            <a:r>
              <a:rPr lang="en-US" altLang="zh-CN" sz="2585" dirty="0">
                <a:latin typeface="Times New Roman" panose="02020603050405020304" pitchFamily="18" charset="0"/>
              </a:rPr>
              <a:t>AND</a:t>
            </a:r>
            <a:r>
              <a:rPr lang="zh-CN" altLang="en-US" sz="2585" dirty="0">
                <a:latin typeface="Times New Roman" panose="02020603050405020304" pitchFamily="18" charset="0"/>
              </a:rPr>
              <a:t>、</a:t>
            </a:r>
            <a:r>
              <a:rPr lang="en-US" altLang="zh-CN" sz="2585" dirty="0">
                <a:latin typeface="Times New Roman" panose="02020603050405020304" pitchFamily="18" charset="0"/>
              </a:rPr>
              <a:t>OR</a:t>
            </a:r>
            <a:r>
              <a:rPr lang="zh-CN" altLang="en-US" sz="2585" dirty="0">
                <a:latin typeface="Times New Roman" panose="02020603050405020304" pitchFamily="18" charset="0"/>
              </a:rPr>
              <a:t>以及运算符的优先级</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olidFill>
                  <a:srgbClr val="FF0000"/>
                </a:solidFill>
                <a:sym typeface="+mn-ea"/>
              </a:rPr>
              <a:t>80X86</a:t>
            </a:r>
            <a:r>
              <a:rPr lang="zh-CN" altLang="en-US" dirty="0">
                <a:solidFill>
                  <a:srgbClr val="FF0000"/>
                </a:solidFill>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15" name="Text Box 3"/>
          <p:cNvSpPr txBox="1">
            <a:spLocks noChangeArrowheads="1"/>
          </p:cNvSpPr>
          <p:nvPr/>
        </p:nvSpPr>
        <p:spPr bwMode="auto">
          <a:xfrm>
            <a:off x="580717" y="3097413"/>
            <a:ext cx="8006998" cy="1015663"/>
          </a:xfrm>
          <a:prstGeom prst="rect">
            <a:avLst/>
          </a:prstGeom>
          <a:noFill/>
          <a:ln w="9525">
            <a:noFill/>
            <a:miter lim="800000"/>
          </a:ln>
        </p:spPr>
        <p:txBody>
          <a:bodyPr wrap="square">
            <a:spAutoFit/>
          </a:bodyPr>
          <a:lstStyle/>
          <a:p>
            <a:pPr algn="ctr">
              <a:defRPr/>
            </a:pPr>
            <a:r>
              <a:rPr lang="zh-CN" altLang="en-US" sz="2000" dirty="0">
                <a:solidFill>
                  <a:schemeClr val="bg2">
                    <a:lumMod val="75000"/>
                  </a:schemeClr>
                </a:solidFill>
                <a:latin typeface="Helvetica 35 Thin" pitchFamily="34" charset="0"/>
                <a:ea typeface="+mn-ea"/>
              </a:rPr>
              <a:t>摩尔定律（</a:t>
            </a:r>
            <a:r>
              <a:rPr lang="en-US" altLang="zh-CN" sz="2000" dirty="0">
                <a:solidFill>
                  <a:schemeClr val="bg2">
                    <a:lumMod val="75000"/>
                  </a:schemeClr>
                </a:solidFill>
                <a:latin typeface="Helvetica 35 Thin" pitchFamily="34" charset="0"/>
                <a:ea typeface="+mn-ea"/>
              </a:rPr>
              <a:t>1964</a:t>
            </a:r>
            <a:r>
              <a:rPr lang="zh-CN" altLang="en-US" sz="2000" dirty="0">
                <a:solidFill>
                  <a:schemeClr val="bg2">
                    <a:lumMod val="75000"/>
                  </a:schemeClr>
                </a:solidFill>
                <a:latin typeface="Helvetica 35 Thin" pitchFamily="34" charset="0"/>
                <a:ea typeface="+mn-ea"/>
              </a:rPr>
              <a:t>）：</a:t>
            </a:r>
            <a:endParaRPr lang="en-US" altLang="zh-CN" sz="2000" dirty="0">
              <a:solidFill>
                <a:schemeClr val="bg2">
                  <a:lumMod val="75000"/>
                </a:schemeClr>
              </a:solidFill>
              <a:latin typeface="Helvetica 35 Thin" pitchFamily="34" charset="0"/>
              <a:ea typeface="+mn-ea"/>
            </a:endParaRPr>
          </a:p>
          <a:p>
            <a:pPr algn="ctr">
              <a:defRPr/>
            </a:pPr>
            <a:r>
              <a:rPr lang="zh-CN" altLang="en-US" sz="2000" dirty="0">
                <a:solidFill>
                  <a:schemeClr val="bg2">
                    <a:lumMod val="75000"/>
                  </a:schemeClr>
                </a:solidFill>
                <a:latin typeface="Helvetica 35 Thin" pitchFamily="34" charset="0"/>
                <a:ea typeface="+mn-ea"/>
              </a:rPr>
              <a:t>当价格不变时，集成电路上可容纳的晶体管数目，约每隔</a:t>
            </a:r>
            <a:r>
              <a:rPr lang="en-US" altLang="zh-CN" sz="2000" dirty="0">
                <a:solidFill>
                  <a:schemeClr val="bg2">
                    <a:lumMod val="75000"/>
                  </a:schemeClr>
                </a:solidFill>
                <a:latin typeface="Helvetica 35 Thin" pitchFamily="34" charset="0"/>
                <a:ea typeface="+mn-ea"/>
              </a:rPr>
              <a:t>18</a:t>
            </a:r>
            <a:r>
              <a:rPr lang="zh-CN" altLang="en-US" sz="2000" dirty="0">
                <a:solidFill>
                  <a:schemeClr val="bg2">
                    <a:lumMod val="75000"/>
                  </a:schemeClr>
                </a:solidFill>
                <a:latin typeface="Helvetica 35 Thin" pitchFamily="34" charset="0"/>
                <a:ea typeface="+mn-ea"/>
              </a:rPr>
              <a:t>个月便会增加一倍，性能也将提升一倍。</a:t>
            </a:r>
            <a:endParaRPr lang="en-US" sz="2000" dirty="0">
              <a:solidFill>
                <a:schemeClr val="tx2"/>
              </a:solidFill>
              <a:latin typeface="Helvetica 35 Thin" pitchFamily="34" charset="0"/>
              <a:ea typeface="+mn-ea"/>
            </a:endParaRPr>
          </a:p>
        </p:txBody>
      </p:sp>
      <p:pic>
        <p:nvPicPr>
          <p:cNvPr id="1026" name="Picture 2" descr="https://timgsa.baidu.com/timg?image&amp;quality=80&amp;size=b10000_10000&amp;sec=1503319057&amp;di=491fb7ccbf58e10d4016c79886666b65&amp;src=http://f1.diyitui.com/44/79/7d/75/f1/4f/de/cc/fa/83/c8/96/42/58/16/6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69" t="7650" r="19007" b="11919"/>
          <a:stretch>
            <a:fillRect/>
          </a:stretch>
        </p:blipFill>
        <p:spPr bwMode="auto">
          <a:xfrm>
            <a:off x="3992030" y="4293096"/>
            <a:ext cx="2096044" cy="182086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092280" y="6196242"/>
            <a:ext cx="1440160" cy="400110"/>
          </a:xfrm>
          <a:prstGeom prst="rect">
            <a:avLst/>
          </a:prstGeom>
        </p:spPr>
        <p:txBody>
          <a:bodyPr wrap="square">
            <a:spAutoFit/>
          </a:bodyPr>
          <a:lstStyle/>
          <a:p>
            <a:r>
              <a:rPr lang="zh-CN" altLang="en-US" sz="2000" b="0" dirty="0"/>
              <a:t>戈登</a:t>
            </a:r>
            <a:r>
              <a:rPr lang="en-US" altLang="zh-CN" sz="2000" b="0" dirty="0"/>
              <a:t>·</a:t>
            </a:r>
            <a:r>
              <a:rPr lang="zh-CN" altLang="en-US" sz="2000" b="0" dirty="0"/>
              <a:t>摩尔</a:t>
            </a: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14" y="979168"/>
            <a:ext cx="439102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pic.baike.soso.com/p/20130821/20130821105334-17883756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47" y="4122411"/>
            <a:ext cx="2916324" cy="20738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91284" y="6197242"/>
            <a:ext cx="1808508" cy="400110"/>
          </a:xfrm>
          <a:prstGeom prst="rect">
            <a:avLst/>
          </a:prstGeom>
        </p:spPr>
        <p:txBody>
          <a:bodyPr wrap="none">
            <a:spAutoFit/>
          </a:bodyPr>
          <a:lstStyle/>
          <a:p>
            <a:r>
              <a:rPr lang="zh-CN" altLang="en-US" sz="2000" b="0" dirty="0"/>
              <a:t>罗伯特</a:t>
            </a:r>
            <a:r>
              <a:rPr lang="en-US" altLang="zh-CN" sz="2000" b="0" dirty="0"/>
              <a:t>·</a:t>
            </a:r>
            <a:r>
              <a:rPr lang="zh-CN" altLang="en-US" sz="2000" b="0" dirty="0"/>
              <a:t>诺伊斯</a:t>
            </a:r>
            <a:endParaRPr lang="en-US" altLang="zh-CN" sz="2000" b="0" dirty="0"/>
          </a:p>
        </p:txBody>
      </p:sp>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4065" y="4122410"/>
            <a:ext cx="1943878" cy="2073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4355976" y="6233246"/>
            <a:ext cx="1440160" cy="400110"/>
          </a:xfrm>
          <a:prstGeom prst="rect">
            <a:avLst/>
          </a:prstGeom>
        </p:spPr>
        <p:txBody>
          <a:bodyPr wrap="square">
            <a:spAutoFit/>
          </a:bodyPr>
          <a:lstStyle/>
          <a:p>
            <a:pPr algn="ctr"/>
            <a:r>
              <a:rPr lang="en-US" altLang="zh-CN" sz="2000" b="0" dirty="0"/>
              <a:t>1968</a:t>
            </a:r>
            <a:endParaRPr lang="zh-CN" altLang="en-US" sz="2000" b="0" dirty="0"/>
          </a:p>
        </p:txBody>
      </p:sp>
      <p:pic>
        <p:nvPicPr>
          <p:cNvPr id="2" name="图片 1"/>
          <p:cNvPicPr>
            <a:picLocks noChangeAspect="1"/>
          </p:cNvPicPr>
          <p:nvPr/>
        </p:nvPicPr>
        <p:blipFill>
          <a:blip r:embed="rId6"/>
          <a:stretch>
            <a:fillRect/>
          </a:stretch>
        </p:blipFill>
        <p:spPr>
          <a:xfrm>
            <a:off x="4934869" y="0"/>
            <a:ext cx="4209131" cy="2597823"/>
          </a:xfrm>
          <a:prstGeom prst="rect">
            <a:avLst/>
          </a:prstGeom>
        </p:spPr>
      </p:pic>
      <p:sp>
        <p:nvSpPr>
          <p:cNvPr id="3" name="矩形 2"/>
          <p:cNvSpPr/>
          <p:nvPr/>
        </p:nvSpPr>
        <p:spPr>
          <a:xfrm>
            <a:off x="5076056" y="2567303"/>
            <a:ext cx="3915810" cy="584775"/>
          </a:xfrm>
          <a:prstGeom prst="rect">
            <a:avLst/>
          </a:prstGeom>
        </p:spPr>
        <p:txBody>
          <a:bodyPr wrap="square">
            <a:spAutoFit/>
          </a:bodyPr>
          <a:lstStyle/>
          <a:p>
            <a:r>
              <a:rPr lang="zh-CN" altLang="en-US" sz="1600" dirty="0"/>
              <a:t>从左到右：摩尔、罗伯茨、克莱纳、诺伊斯、格里尼克、布兰克、赫尔尼、拉斯特</a:t>
            </a:r>
          </a:p>
        </p:txBody>
      </p:sp>
      <p:grpSp>
        <p:nvGrpSpPr>
          <p:cNvPr id="8" name="组合 7"/>
          <p:cNvGrpSpPr/>
          <p:nvPr/>
        </p:nvGrpSpPr>
        <p:grpSpPr>
          <a:xfrm>
            <a:off x="682855" y="2624075"/>
            <a:ext cx="4299170" cy="400110"/>
            <a:chOff x="682855" y="2624075"/>
            <a:chExt cx="4299170" cy="400110"/>
          </a:xfrm>
        </p:grpSpPr>
        <p:sp>
          <p:nvSpPr>
            <p:cNvPr id="4" name="矩形 3"/>
            <p:cNvSpPr/>
            <p:nvPr/>
          </p:nvSpPr>
          <p:spPr>
            <a:xfrm>
              <a:off x="682855" y="2624075"/>
              <a:ext cx="4157983" cy="400110"/>
            </a:xfrm>
            <a:prstGeom prst="rect">
              <a:avLst/>
            </a:prstGeom>
          </p:spPr>
          <p:txBody>
            <a:bodyPr wrap="square">
              <a:spAutoFit/>
            </a:bodyPr>
            <a:lstStyle/>
            <a:p>
              <a:r>
                <a:rPr lang="zh-CN" altLang="en-US" sz="2000" dirty="0">
                  <a:solidFill>
                    <a:srgbClr val="FF0000"/>
                  </a:solidFill>
                </a:rPr>
                <a:t>“叛逆八人帮”</a:t>
              </a:r>
              <a:r>
                <a:rPr lang="en-US" altLang="zh-CN" sz="2000" dirty="0">
                  <a:solidFill>
                    <a:srgbClr val="FF0000"/>
                  </a:solidFill>
                </a:rPr>
                <a:t>(traitorous eight)</a:t>
              </a:r>
              <a:endParaRPr lang="zh-CN" altLang="en-US" sz="2000" dirty="0">
                <a:solidFill>
                  <a:srgbClr val="FF0000"/>
                </a:solidFill>
              </a:endParaRPr>
            </a:p>
          </p:txBody>
        </p:sp>
        <p:sp>
          <p:nvSpPr>
            <p:cNvPr id="7" name="箭头: 右 6"/>
            <p:cNvSpPr/>
            <p:nvPr/>
          </p:nvSpPr>
          <p:spPr bwMode="auto">
            <a:xfrm>
              <a:off x="4572000" y="2744924"/>
              <a:ext cx="410025" cy="233204"/>
            </a:xfrm>
            <a:prstGeom prst="rightArrow">
              <a:avLst/>
            </a:prstGeom>
            <a:solidFill>
              <a:srgbClr val="FF0000"/>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443865" y="0"/>
            <a:ext cx="8486775" cy="911225"/>
          </a:xfrm>
        </p:spPr>
        <p:txBody>
          <a:bodyPr vert="horz" wrap="square" lIns="91440" tIns="45720" rIns="91440" bIns="45720" anchor="ctr"/>
          <a:lstStyle/>
          <a:p>
            <a:pPr eaLnBrk="1" hangingPunct="1"/>
            <a:r>
              <a:rPr lang="zh-CN" altLang="en-US" sz="2600" dirty="0">
                <a:ea typeface="宋体" panose="02010600030101010101" pitchFamily="2" charset="-122"/>
              </a:rPr>
              <a:t>授课老师简介</a:t>
            </a:r>
          </a:p>
        </p:txBody>
      </p:sp>
      <p:sp>
        <p:nvSpPr>
          <p:cNvPr id="5123" name="Rectangle 3"/>
          <p:cNvSpPr>
            <a:spLocks noGrp="1"/>
          </p:cNvSpPr>
          <p:nvPr>
            <p:ph idx="1"/>
          </p:nvPr>
        </p:nvSpPr>
        <p:spPr>
          <a:xfrm>
            <a:off x="433617" y="987633"/>
            <a:ext cx="8170831" cy="5753735"/>
          </a:xfrm>
        </p:spPr>
        <p:txBody>
          <a:bodyPr vert="horz" wrap="square" lIns="91440" tIns="45720" rIns="91440" bIns="45720" anchor="t"/>
          <a:lstStyle/>
          <a:p>
            <a:pPr marL="0" indent="0" eaLnBrk="1" hangingPunct="1">
              <a:lnSpc>
                <a:spcPct val="90000"/>
              </a:lnSpc>
            </a:pPr>
            <a:r>
              <a:rPr lang="en-US" altLang="zh-CN" sz="2000" dirty="0">
                <a:ea typeface="宋体" panose="02010600030101010101" pitchFamily="2" charset="-122"/>
              </a:rPr>
              <a:t>    </a:t>
            </a:r>
            <a:r>
              <a:rPr lang="zh-CN" altLang="en-US" sz="2000" dirty="0">
                <a:ea typeface="宋体" panose="02010600030101010101" pitchFamily="2" charset="-122"/>
              </a:rPr>
              <a:t>裴文杰  助理教授</a:t>
            </a:r>
            <a:endParaRPr lang="en-US" altLang="zh-CN" sz="2000" dirty="0">
              <a:ea typeface="宋体" panose="02010600030101010101" pitchFamily="2" charset="-122"/>
            </a:endParaRPr>
          </a:p>
          <a:p>
            <a:pPr marL="484505" lvl="1" indent="0" eaLnBrk="1" hangingPunct="1">
              <a:lnSpc>
                <a:spcPct val="110000"/>
              </a:lnSpc>
            </a:pPr>
            <a:r>
              <a:rPr lang="en-US" altLang="zh-CN" sz="2000" dirty="0">
                <a:ea typeface="宋体" panose="02010600030101010101" pitchFamily="2" charset="-122"/>
              </a:rPr>
              <a:t>Email: </a:t>
            </a:r>
            <a:r>
              <a:rPr lang="en-US" altLang="zh-CN" sz="2000" dirty="0">
                <a:ea typeface="宋体" panose="02010600030101010101" pitchFamily="2" charset="-122"/>
                <a:hlinkClick r:id="rId3"/>
              </a:rPr>
              <a:t>wenjiecoder@outlook.com</a:t>
            </a:r>
            <a:r>
              <a:rPr lang="en-US" altLang="zh-CN" sz="2000" dirty="0">
                <a:ea typeface="宋体" panose="02010600030101010101" pitchFamily="2" charset="-122"/>
              </a:rPr>
              <a:t>     </a:t>
            </a:r>
            <a:r>
              <a:rPr lang="zh-CN" altLang="en-US" sz="2000" dirty="0">
                <a:ea typeface="宋体" panose="02010600030101010101" pitchFamily="2" charset="-122"/>
              </a:rPr>
              <a:t>办公室：</a:t>
            </a:r>
            <a:r>
              <a:rPr lang="en-US" altLang="zh-CN" sz="2000" dirty="0">
                <a:ea typeface="宋体" panose="02010600030101010101" pitchFamily="2" charset="-122"/>
              </a:rPr>
              <a:t>L1520</a:t>
            </a:r>
          </a:p>
          <a:p>
            <a:r>
              <a:rPr lang="zh-CN" altLang="en-US" sz="2000" dirty="0">
                <a:ea typeface="宋体" panose="02010600030101010101" pitchFamily="2" charset="-122"/>
              </a:rPr>
              <a:t>教育经历</a:t>
            </a:r>
            <a:endParaRPr lang="en-US" altLang="zh-CN" sz="2000" dirty="0">
              <a:ea typeface="宋体" panose="02010600030101010101" pitchFamily="2" charset="-122"/>
            </a:endParaRPr>
          </a:p>
          <a:p>
            <a:pPr lvl="1"/>
            <a:r>
              <a:rPr lang="en-US" altLang="zh-CN" sz="1600" dirty="0"/>
              <a:t>Ph.D.:</a:t>
            </a:r>
            <a:r>
              <a:rPr lang="zh-CN" altLang="en-US" sz="1600" dirty="0"/>
              <a:t>    </a:t>
            </a:r>
            <a:r>
              <a:rPr lang="en-US" altLang="zh-CN" sz="1600" dirty="0"/>
              <a:t>Delft</a:t>
            </a:r>
            <a:r>
              <a:rPr lang="zh-CN" altLang="en-US" sz="1600" dirty="0"/>
              <a:t> </a:t>
            </a:r>
            <a:r>
              <a:rPr lang="en-US" altLang="zh-CN" sz="1600" dirty="0"/>
              <a:t>University</a:t>
            </a:r>
            <a:r>
              <a:rPr lang="zh-CN" altLang="en-US" sz="1600" dirty="0"/>
              <a:t> </a:t>
            </a:r>
            <a:r>
              <a:rPr lang="en-US" altLang="zh-CN" sz="1600" dirty="0"/>
              <a:t>of</a:t>
            </a:r>
            <a:r>
              <a:rPr lang="zh-CN" altLang="en-US" sz="1600" dirty="0"/>
              <a:t> </a:t>
            </a:r>
            <a:r>
              <a:rPr lang="en-US" altLang="zh-CN" sz="1600" dirty="0"/>
              <a:t>Technology</a:t>
            </a:r>
            <a:r>
              <a:rPr lang="zh-CN" altLang="en-US" sz="1600" dirty="0"/>
              <a:t> </a:t>
            </a:r>
            <a:endParaRPr lang="en-US" altLang="zh-CN" sz="1600" dirty="0"/>
          </a:p>
          <a:p>
            <a:pPr lvl="1"/>
            <a:r>
              <a:rPr lang="en-US" altLang="zh-CN" sz="1600" dirty="0"/>
              <a:t>Masters:</a:t>
            </a:r>
            <a:r>
              <a:rPr lang="zh-CN" altLang="en-US" sz="1600" dirty="0"/>
              <a:t>   </a:t>
            </a:r>
            <a:r>
              <a:rPr lang="en-US" altLang="zh-CN" sz="1600" dirty="0"/>
              <a:t>Eindhoven</a:t>
            </a:r>
            <a:r>
              <a:rPr lang="zh-CN" altLang="en-US" sz="1600" dirty="0"/>
              <a:t> </a:t>
            </a:r>
            <a:r>
              <a:rPr lang="en-US" altLang="zh-CN" sz="1600" dirty="0"/>
              <a:t>University</a:t>
            </a:r>
            <a:r>
              <a:rPr lang="zh-CN" altLang="en-US" sz="1600" dirty="0"/>
              <a:t> </a:t>
            </a:r>
            <a:r>
              <a:rPr lang="en-US" altLang="zh-CN" sz="1600" dirty="0"/>
              <a:t>of</a:t>
            </a:r>
            <a:r>
              <a:rPr lang="zh-CN" altLang="en-US" sz="1600" dirty="0"/>
              <a:t> </a:t>
            </a:r>
            <a:r>
              <a:rPr lang="en-US" altLang="zh-CN" sz="1600" dirty="0"/>
              <a:t>Technology</a:t>
            </a:r>
          </a:p>
          <a:p>
            <a:pPr marL="914378" lvl="2" indent="0">
              <a:buNone/>
            </a:pPr>
            <a:r>
              <a:rPr lang="en-US" sz="1600" dirty="0"/>
              <a:t>              </a:t>
            </a:r>
            <a:r>
              <a:rPr lang="zh-CN" altLang="en-US" sz="1600" dirty="0"/>
              <a:t>浙江大学</a:t>
            </a:r>
            <a:endParaRPr lang="en-US" sz="1600" dirty="0"/>
          </a:p>
          <a:p>
            <a:pPr lvl="1"/>
            <a:r>
              <a:rPr lang="en-US" altLang="zh-CN" sz="1600" dirty="0"/>
              <a:t>Bachelor:</a:t>
            </a:r>
            <a:r>
              <a:rPr lang="zh-CN" altLang="en-US" sz="1600" dirty="0"/>
              <a:t> 上海交通大学</a:t>
            </a:r>
            <a:endParaRPr lang="en-US" altLang="zh-CN" sz="1600" dirty="0"/>
          </a:p>
          <a:p>
            <a:r>
              <a:rPr lang="zh-CN" altLang="en-US" sz="2000" dirty="0">
                <a:ea typeface="宋体" panose="02010600030101010101" pitchFamily="2" charset="-122"/>
              </a:rPr>
              <a:t>工作经历</a:t>
            </a:r>
            <a:endParaRPr lang="en-US" altLang="zh-CN" sz="2000" dirty="0">
              <a:ea typeface="宋体" panose="02010600030101010101" pitchFamily="2" charset="-122"/>
            </a:endParaRPr>
          </a:p>
          <a:p>
            <a:pPr lvl="1"/>
            <a:r>
              <a:rPr lang="en-US" altLang="zh-CN" sz="1600" dirty="0"/>
              <a:t>2020.01</a:t>
            </a:r>
            <a:r>
              <a:rPr lang="zh-CN" altLang="en-US" sz="1600" dirty="0"/>
              <a:t> </a:t>
            </a:r>
            <a:r>
              <a:rPr lang="en-US" altLang="zh-CN" sz="1600" dirty="0"/>
              <a:t>–</a:t>
            </a:r>
            <a:r>
              <a:rPr lang="zh-CN" altLang="en-US" sz="1600" dirty="0"/>
              <a:t> </a:t>
            </a:r>
            <a:r>
              <a:rPr lang="en-US" altLang="zh-CN" sz="1600" dirty="0"/>
              <a:t>present:</a:t>
            </a:r>
            <a:r>
              <a:rPr lang="zh-CN" altLang="en-US" sz="1600" dirty="0"/>
              <a:t>   哈尔滨工业大学（深圳）</a:t>
            </a:r>
            <a:endParaRPr lang="en-US" altLang="zh-CN" sz="1600" dirty="0"/>
          </a:p>
          <a:p>
            <a:pPr lvl="1"/>
            <a:r>
              <a:rPr lang="en-US" altLang="zh-CN" sz="1600" dirty="0"/>
              <a:t>2018.07</a:t>
            </a:r>
            <a:r>
              <a:rPr lang="zh-CN" altLang="en-US" sz="1600" dirty="0"/>
              <a:t> </a:t>
            </a:r>
            <a:r>
              <a:rPr lang="en-US" altLang="zh-CN" sz="1600" dirty="0"/>
              <a:t>–</a:t>
            </a:r>
            <a:r>
              <a:rPr lang="zh-CN" altLang="en-US" sz="1600" dirty="0"/>
              <a:t> </a:t>
            </a:r>
            <a:r>
              <a:rPr lang="en-US" altLang="zh-CN" sz="1600" dirty="0"/>
              <a:t>2019.12:</a:t>
            </a:r>
            <a:r>
              <a:rPr lang="zh-CN" altLang="en-US" sz="1600" dirty="0"/>
              <a:t> 腾讯优图</a:t>
            </a:r>
            <a:r>
              <a:rPr lang="en-US" altLang="zh-CN" sz="1600" dirty="0"/>
              <a:t>X-Lab</a:t>
            </a:r>
            <a:r>
              <a:rPr lang="zh-CN" altLang="en-US" sz="1600" dirty="0"/>
              <a:t>高级研究员</a:t>
            </a:r>
            <a:endParaRPr lang="en-US" altLang="zh-CN" sz="1600" dirty="0"/>
          </a:p>
          <a:p>
            <a:pPr lvl="1"/>
            <a:r>
              <a:rPr lang="en-US" altLang="zh-CN" sz="1600" dirty="0"/>
              <a:t>2016.06</a:t>
            </a:r>
            <a:r>
              <a:rPr lang="zh-CN" altLang="en-US" sz="1600" dirty="0"/>
              <a:t> </a:t>
            </a:r>
            <a:r>
              <a:rPr lang="en-US" altLang="zh-CN" sz="1600" dirty="0"/>
              <a:t>–</a:t>
            </a:r>
            <a:r>
              <a:rPr lang="zh-CN" altLang="en-US" sz="1600" dirty="0"/>
              <a:t> </a:t>
            </a:r>
            <a:r>
              <a:rPr lang="en-US" altLang="zh-CN" sz="1600" dirty="0"/>
              <a:t>2016.12:</a:t>
            </a:r>
            <a:r>
              <a:rPr lang="zh-CN" altLang="en-US" sz="1600" dirty="0"/>
              <a:t> </a:t>
            </a:r>
            <a:r>
              <a:rPr lang="en-US" altLang="zh-CN" sz="1600" dirty="0"/>
              <a:t>CMU</a:t>
            </a:r>
            <a:r>
              <a:rPr lang="zh-CN" altLang="en-US" sz="1600" dirty="0"/>
              <a:t>，</a:t>
            </a:r>
            <a:r>
              <a:rPr lang="en-US" altLang="zh-CN" sz="1600" dirty="0"/>
              <a:t>Visiting</a:t>
            </a:r>
            <a:r>
              <a:rPr lang="zh-CN" altLang="en-US" sz="1600" dirty="0"/>
              <a:t> </a:t>
            </a:r>
            <a:r>
              <a:rPr lang="en-US" altLang="zh-CN" sz="1600" dirty="0"/>
              <a:t>scholar</a:t>
            </a:r>
            <a:endParaRPr lang="en-US" altLang="zh-CN" sz="1400" dirty="0">
              <a:ea typeface="宋体" panose="02010600030101010101" pitchFamily="2" charset="-122"/>
            </a:endParaRPr>
          </a:p>
          <a:p>
            <a:pPr marL="0" indent="0" eaLnBrk="1" hangingPunct="1">
              <a:lnSpc>
                <a:spcPct val="90000"/>
              </a:lnSpc>
            </a:pPr>
            <a:r>
              <a:rPr lang="en-US" altLang="zh-CN" sz="2000" dirty="0">
                <a:ea typeface="宋体" panose="02010600030101010101" pitchFamily="2" charset="-122"/>
              </a:rPr>
              <a:t>    </a:t>
            </a:r>
            <a:r>
              <a:rPr lang="zh-CN" altLang="en-US" sz="2000" dirty="0">
                <a:ea typeface="宋体" panose="02010600030101010101" pitchFamily="2" charset="-122"/>
              </a:rPr>
              <a:t>研究方向</a:t>
            </a:r>
            <a:r>
              <a:rPr lang="en-US" altLang="zh-CN" sz="2000" dirty="0">
                <a:ea typeface="宋体" panose="02010600030101010101" pitchFamily="2" charset="-122"/>
              </a:rPr>
              <a:t> </a:t>
            </a:r>
          </a:p>
          <a:p>
            <a:pPr marL="484505" lvl="1" indent="0" eaLnBrk="1" hangingPunct="1">
              <a:lnSpc>
                <a:spcPct val="110000"/>
              </a:lnSpc>
            </a:pPr>
            <a:r>
              <a:rPr lang="zh-CN" altLang="en-US" sz="1600" dirty="0">
                <a:ea typeface="宋体" panose="02010600030101010101" pitchFamily="2" charset="-122"/>
              </a:rPr>
              <a:t>计算机视觉、机器学习</a:t>
            </a:r>
            <a:endParaRPr lang="en-US" altLang="zh-CN" sz="1600" dirty="0">
              <a:ea typeface="宋体" panose="02010600030101010101" pitchFamily="2" charset="-122"/>
            </a:endParaRPr>
          </a:p>
          <a:p>
            <a:pPr marL="484505" lvl="1" indent="0" eaLnBrk="1" hangingPunct="1">
              <a:lnSpc>
                <a:spcPct val="110000"/>
              </a:lnSpc>
            </a:pPr>
            <a:endParaRPr lang="en-US" altLang="zh-CN" sz="1400" dirty="0">
              <a:ea typeface="宋体" panose="02010600030101010101" pitchFamily="2" charset="-122"/>
            </a:endParaRPr>
          </a:p>
          <a:p>
            <a:pPr marL="0" indent="0" eaLnBrk="1" hangingPunct="1">
              <a:lnSpc>
                <a:spcPct val="90000"/>
              </a:lnSpc>
            </a:pPr>
            <a:r>
              <a:rPr lang="en-US" altLang="zh-CN" sz="2000" dirty="0">
                <a:ea typeface="宋体" panose="02010600030101010101" pitchFamily="2" charset="-122"/>
              </a:rPr>
              <a:t>    </a:t>
            </a:r>
            <a:r>
              <a:rPr lang="zh-CN" altLang="en-US" sz="2000" dirty="0">
                <a:ea typeface="宋体" panose="02010600030101010101" pitchFamily="2" charset="-122"/>
              </a:rPr>
              <a:t>课程时间</a:t>
            </a:r>
            <a:endParaRPr lang="en-US" altLang="zh-CN" sz="2000" dirty="0">
              <a:ea typeface="宋体" panose="02010600030101010101" pitchFamily="2" charset="-122"/>
            </a:endParaRPr>
          </a:p>
          <a:p>
            <a:pPr marL="484505" lvl="1" indent="0" eaLnBrk="1" hangingPunct="1">
              <a:lnSpc>
                <a:spcPct val="110000"/>
              </a:lnSpc>
            </a:pPr>
            <a:r>
              <a:rPr lang="en-US" altLang="zh-CN" sz="1600" dirty="0">
                <a:ea typeface="宋体" panose="02010600030101010101" pitchFamily="2" charset="-122"/>
              </a:rPr>
              <a:t>4~6</a:t>
            </a:r>
            <a:r>
              <a:rPr lang="zh-CN" altLang="en-US" sz="1600" dirty="0">
                <a:ea typeface="宋体" panose="02010600030101010101" pitchFamily="2" charset="-122"/>
              </a:rPr>
              <a:t>班（</a:t>
            </a:r>
            <a:r>
              <a:rPr lang="en-US" altLang="zh-CN" sz="1600" dirty="0">
                <a:ea typeface="宋体" panose="02010600030101010101" pitchFamily="2" charset="-122"/>
              </a:rPr>
              <a:t>H308</a:t>
            </a:r>
            <a:r>
              <a:rPr lang="zh-CN" altLang="en-US" sz="1600" dirty="0">
                <a:ea typeface="宋体" panose="02010600030101010101" pitchFamily="2" charset="-122"/>
              </a:rPr>
              <a:t>）：</a:t>
            </a:r>
            <a:r>
              <a:rPr lang="zh-CN" altLang="en-IE" sz="1600" dirty="0">
                <a:ea typeface="宋体" panose="02010600030101010101" pitchFamily="2" charset="-122"/>
              </a:rPr>
              <a:t>周</a:t>
            </a:r>
            <a:r>
              <a:rPr lang="zh-CN" altLang="en-US" sz="1600" dirty="0">
                <a:ea typeface="宋体" panose="02010600030101010101" pitchFamily="2" charset="-122"/>
              </a:rPr>
              <a:t>一</a:t>
            </a:r>
            <a:r>
              <a:rPr lang="en-US" altLang="zh-CN" sz="1600" dirty="0">
                <a:ea typeface="宋体" panose="02010600030101010101" pitchFamily="2" charset="-122"/>
              </a:rPr>
              <a:t>1</a:t>
            </a:r>
            <a:r>
              <a:rPr lang="en-US" altLang="zh-CN" sz="1600" dirty="0">
                <a:ea typeface="宋体" panose="02010600030101010101" pitchFamily="2" charset="-122"/>
                <a:sym typeface="+mn-ea"/>
              </a:rPr>
              <a:t>-2</a:t>
            </a:r>
            <a:r>
              <a:rPr lang="zh-CN" altLang="en-US" sz="1600" dirty="0">
                <a:ea typeface="宋体" panose="02010600030101010101" pitchFamily="2" charset="-122"/>
                <a:sym typeface="+mn-ea"/>
              </a:rPr>
              <a:t>节</a:t>
            </a:r>
            <a:r>
              <a:rPr lang="zh-CN" altLang="en-US" sz="1600" dirty="0">
                <a:ea typeface="宋体" panose="02010600030101010101" pitchFamily="2" charset="-122"/>
              </a:rPr>
              <a:t>，周三</a:t>
            </a:r>
            <a:r>
              <a:rPr lang="en-US" altLang="zh-CN" sz="1600" dirty="0">
                <a:ea typeface="宋体" panose="02010600030101010101" pitchFamily="2" charset="-122"/>
              </a:rPr>
              <a:t>7-8</a:t>
            </a:r>
            <a:r>
              <a:rPr lang="zh-CN" altLang="en-US" sz="1600" dirty="0">
                <a:ea typeface="宋体" panose="02010600030101010101" pitchFamily="2" charset="-122"/>
              </a:rPr>
              <a:t>节（</a:t>
            </a:r>
            <a:r>
              <a:rPr lang="en-US" altLang="zh-CN" sz="1600" dirty="0">
                <a:ea typeface="宋体" panose="02010600030101010101" pitchFamily="2" charset="-122"/>
              </a:rPr>
              <a:t>10-17</a:t>
            </a:r>
            <a:r>
              <a:rPr lang="zh-CN" altLang="en-US" sz="1600" dirty="0">
                <a:ea typeface="宋体" panose="02010600030101010101" pitchFamily="2" charset="-122"/>
              </a:rPr>
              <a:t>周）</a:t>
            </a:r>
            <a:endParaRPr lang="en-US" altLang="zh-CN" sz="1600" dirty="0">
              <a:ea typeface="宋体" panose="02010600030101010101" pitchFamily="2" charset="-122"/>
            </a:endParaRPr>
          </a:p>
          <a:p>
            <a:pPr marL="484505" lvl="1" indent="0" eaLnBrk="1" hangingPunct="1">
              <a:lnSpc>
                <a:spcPct val="110000"/>
              </a:lnSpc>
            </a:pPr>
            <a:r>
              <a:rPr lang="en-US" altLang="zh-CN" sz="1600" dirty="0">
                <a:ea typeface="宋体" panose="02010600030101010101" pitchFamily="2" charset="-122"/>
              </a:rPr>
              <a:t>7~10</a:t>
            </a:r>
            <a:r>
              <a:rPr lang="zh-CN" altLang="en-US" sz="1600" dirty="0">
                <a:ea typeface="宋体" panose="02010600030101010101" pitchFamily="2" charset="-122"/>
              </a:rPr>
              <a:t>班（</a:t>
            </a:r>
            <a:r>
              <a:rPr lang="en-US" altLang="zh-CN" sz="1600" dirty="0">
                <a:ea typeface="宋体" panose="02010600030101010101" pitchFamily="2" charset="-122"/>
              </a:rPr>
              <a:t>H308</a:t>
            </a:r>
            <a:r>
              <a:rPr lang="zh-CN" altLang="en-US" sz="1600" dirty="0">
                <a:ea typeface="宋体" panose="02010600030101010101" pitchFamily="2" charset="-122"/>
              </a:rPr>
              <a:t>）：</a:t>
            </a:r>
            <a:r>
              <a:rPr lang="zh-CN" altLang="en-IE" sz="1600" dirty="0">
                <a:ea typeface="宋体" panose="02010600030101010101" pitchFamily="2" charset="-122"/>
              </a:rPr>
              <a:t>周二</a:t>
            </a:r>
            <a:r>
              <a:rPr lang="en-US" altLang="zh-CN" sz="1600" dirty="0">
                <a:ea typeface="宋体" panose="02010600030101010101" pitchFamily="2" charset="-122"/>
              </a:rPr>
              <a:t>7</a:t>
            </a:r>
            <a:r>
              <a:rPr lang="en-US" altLang="zh-CN" sz="1600" dirty="0">
                <a:ea typeface="宋体" panose="02010600030101010101" pitchFamily="2" charset="-122"/>
                <a:sym typeface="+mn-ea"/>
              </a:rPr>
              <a:t>-8</a:t>
            </a:r>
            <a:r>
              <a:rPr lang="zh-CN" altLang="en-US" sz="1600" dirty="0">
                <a:ea typeface="宋体" panose="02010600030101010101" pitchFamily="2" charset="-122"/>
                <a:sym typeface="+mn-ea"/>
              </a:rPr>
              <a:t>节</a:t>
            </a:r>
            <a:r>
              <a:rPr lang="zh-CN" altLang="en-US" sz="1600" dirty="0">
                <a:ea typeface="宋体" panose="02010600030101010101" pitchFamily="2" charset="-122"/>
              </a:rPr>
              <a:t>，周五</a:t>
            </a:r>
            <a:r>
              <a:rPr lang="en-US" altLang="zh-CN" sz="1600" dirty="0">
                <a:ea typeface="宋体" panose="02010600030101010101" pitchFamily="2" charset="-122"/>
              </a:rPr>
              <a:t>1-2</a:t>
            </a:r>
            <a:r>
              <a:rPr lang="zh-CN" altLang="en-US" sz="1600" dirty="0">
                <a:ea typeface="宋体" panose="02010600030101010101" pitchFamily="2" charset="-122"/>
              </a:rPr>
              <a:t>节（</a:t>
            </a:r>
            <a:r>
              <a:rPr lang="en-US" altLang="zh-CN" sz="1600" dirty="0">
                <a:ea typeface="宋体" panose="02010600030101010101" pitchFamily="2" charset="-122"/>
              </a:rPr>
              <a:t>10-17</a:t>
            </a:r>
            <a:r>
              <a:rPr lang="zh-CN" altLang="en-US" sz="1600" dirty="0">
                <a:ea typeface="宋体" panose="02010600030101010101" pitchFamily="2" charset="-122"/>
              </a:rPr>
              <a:t>周）</a:t>
            </a:r>
            <a:endParaRPr lang="en-US" altLang="zh-CN" sz="1600" dirty="0">
              <a:ea typeface="宋体" panose="02010600030101010101" pitchFamily="2"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rot="20433700">
            <a:off x="3402279" y="2395746"/>
            <a:ext cx="2426653" cy="3134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363" name="Text Box 3"/>
          <p:cNvSpPr txBox="1">
            <a:spLocks noChangeArrowheads="1"/>
          </p:cNvSpPr>
          <p:nvPr/>
        </p:nvSpPr>
        <p:spPr bwMode="auto">
          <a:xfrm>
            <a:off x="463658" y="953869"/>
            <a:ext cx="4148893" cy="523220"/>
          </a:xfrm>
          <a:prstGeom prst="rect">
            <a:avLst/>
          </a:prstGeom>
          <a:noFill/>
          <a:ln w="9525">
            <a:noFill/>
            <a:miter lim="800000"/>
          </a:ln>
        </p:spPr>
        <p:txBody>
          <a:bodyPr wrap="none">
            <a:spAutoFit/>
          </a:bodyPr>
          <a:lstStyle/>
          <a:p>
            <a:r>
              <a:rPr lang="en-US" altLang="zh-CN" sz="2800" dirty="0">
                <a:solidFill>
                  <a:schemeClr val="bg2"/>
                </a:solidFill>
                <a:latin typeface="+mn-lt"/>
              </a:rPr>
              <a:t>Intel</a:t>
            </a:r>
            <a:r>
              <a:rPr lang="en-US" altLang="zh-CN" sz="2800" dirty="0">
                <a:solidFill>
                  <a:schemeClr val="bg2"/>
                </a:solidFill>
                <a:latin typeface="Helvetica 35 Thin"/>
              </a:rPr>
              <a:t> </a:t>
            </a:r>
            <a:r>
              <a:rPr lang="zh-CN" altLang="en-US" sz="2800" dirty="0">
                <a:solidFill>
                  <a:schemeClr val="bg2"/>
                </a:solidFill>
                <a:latin typeface="Helvetica 35 Thin"/>
              </a:rPr>
              <a:t>微处理器历史（</a:t>
            </a:r>
            <a:r>
              <a:rPr lang="en-US" altLang="zh-CN" sz="2800" dirty="0">
                <a:solidFill>
                  <a:schemeClr val="bg2"/>
                </a:solidFill>
                <a:latin typeface="+mn-lt"/>
              </a:rPr>
              <a:t>1</a:t>
            </a:r>
            <a:r>
              <a:rPr lang="zh-CN" altLang="en-US" sz="2800" dirty="0">
                <a:solidFill>
                  <a:schemeClr val="bg2"/>
                </a:solidFill>
                <a:latin typeface="Helvetica 35 Thin"/>
              </a:rPr>
              <a:t>）</a:t>
            </a:r>
            <a:endParaRPr lang="en-US" altLang="zh-CN" sz="2800" dirty="0">
              <a:solidFill>
                <a:schemeClr val="bg2"/>
              </a:solidFill>
              <a:latin typeface="Helvetica 35 Thin"/>
            </a:endParaRPr>
          </a:p>
        </p:txBody>
      </p:sp>
      <p:sp>
        <p:nvSpPr>
          <p:cNvPr id="15364" name="Text Box 3"/>
          <p:cNvSpPr txBox="1">
            <a:spLocks noChangeArrowheads="1"/>
          </p:cNvSpPr>
          <p:nvPr/>
        </p:nvSpPr>
        <p:spPr bwMode="auto">
          <a:xfrm>
            <a:off x="1144382" y="5049180"/>
            <a:ext cx="2917786" cy="523220"/>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 </a:t>
            </a:r>
            <a:r>
              <a:rPr lang="en-US" altLang="zh-CN" sz="2200" dirty="0">
                <a:solidFill>
                  <a:srgbClr val="FF0000"/>
                </a:solidFill>
              </a:rPr>
              <a:t>(1993)</a:t>
            </a:r>
            <a:r>
              <a:rPr lang="en-US" altLang="zh-CN" sz="2800" dirty="0">
                <a:solidFill>
                  <a:schemeClr val="bg2"/>
                </a:solidFill>
                <a:latin typeface="Helvetica 35 Thin"/>
              </a:rPr>
              <a:t> </a:t>
            </a:r>
          </a:p>
        </p:txBody>
      </p:sp>
      <p:sp>
        <p:nvSpPr>
          <p:cNvPr id="15365" name="Text Box 3"/>
          <p:cNvSpPr txBox="1">
            <a:spLocks noChangeArrowheads="1"/>
          </p:cNvSpPr>
          <p:nvPr/>
        </p:nvSpPr>
        <p:spPr bwMode="auto">
          <a:xfrm>
            <a:off x="3275856" y="5805264"/>
            <a:ext cx="2420856"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80486 </a:t>
            </a:r>
            <a:r>
              <a:rPr lang="en-US" altLang="zh-CN" sz="2200" dirty="0">
                <a:solidFill>
                  <a:srgbClr val="FF0000"/>
                </a:solidFill>
              </a:rPr>
              <a:t>(1989)</a:t>
            </a:r>
            <a:endParaRPr lang="zh-CN" altLang="en-US" sz="2200" dirty="0">
              <a:solidFill>
                <a:srgbClr val="FF0000"/>
              </a:solidFill>
            </a:endParaRPr>
          </a:p>
        </p:txBody>
      </p:sp>
      <p:sp>
        <p:nvSpPr>
          <p:cNvPr id="15366" name="Text Box 3"/>
          <p:cNvSpPr txBox="1">
            <a:spLocks noChangeArrowheads="1"/>
          </p:cNvSpPr>
          <p:nvPr/>
        </p:nvSpPr>
        <p:spPr bwMode="auto">
          <a:xfrm>
            <a:off x="5868144" y="2998113"/>
            <a:ext cx="2279791" cy="769441"/>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8080 </a:t>
            </a:r>
            <a:r>
              <a:rPr lang="en-US" altLang="zh-CN" sz="2200" dirty="0">
                <a:solidFill>
                  <a:srgbClr val="FF0000"/>
                </a:solidFill>
              </a:rPr>
              <a:t>(1973)</a:t>
            </a:r>
            <a:endParaRPr lang="zh-CN" altLang="en-US" sz="2200" dirty="0">
              <a:solidFill>
                <a:srgbClr val="FF0000"/>
              </a:solidFill>
            </a:endParaRPr>
          </a:p>
          <a:p>
            <a:endParaRPr lang="en-US" altLang="zh-CN" sz="2200" dirty="0">
              <a:solidFill>
                <a:schemeClr val="bg2"/>
              </a:solidFill>
              <a:latin typeface="+mn-lt"/>
            </a:endParaRPr>
          </a:p>
        </p:txBody>
      </p:sp>
      <p:sp>
        <p:nvSpPr>
          <p:cNvPr id="15367" name="Text Box 3"/>
          <p:cNvSpPr txBox="1">
            <a:spLocks noChangeArrowheads="1"/>
          </p:cNvSpPr>
          <p:nvPr/>
        </p:nvSpPr>
        <p:spPr bwMode="auto">
          <a:xfrm>
            <a:off x="5433642" y="2278033"/>
            <a:ext cx="2846770" cy="430887"/>
          </a:xfrm>
          <a:prstGeom prst="rect">
            <a:avLst/>
          </a:prstGeom>
          <a:noFill/>
          <a:ln w="9525">
            <a:noFill/>
            <a:miter lim="800000"/>
          </a:ln>
        </p:spPr>
        <p:txBody>
          <a:bodyPr wrap="squar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8008 </a:t>
            </a:r>
            <a:r>
              <a:rPr lang="en-US" altLang="zh-CN" sz="2200" dirty="0">
                <a:solidFill>
                  <a:srgbClr val="FF0000"/>
                </a:solidFill>
              </a:rPr>
              <a:t>(1972)</a:t>
            </a:r>
            <a:endParaRPr lang="zh-CN" altLang="en-US" sz="2200" dirty="0">
              <a:solidFill>
                <a:srgbClr val="FF0000"/>
              </a:solidFill>
            </a:endParaRPr>
          </a:p>
        </p:txBody>
      </p:sp>
      <p:sp>
        <p:nvSpPr>
          <p:cNvPr id="15368" name="Text Box 3"/>
          <p:cNvSpPr txBox="1">
            <a:spLocks noChangeArrowheads="1"/>
          </p:cNvSpPr>
          <p:nvPr/>
        </p:nvSpPr>
        <p:spPr bwMode="auto">
          <a:xfrm>
            <a:off x="6082048" y="3754197"/>
            <a:ext cx="3127779"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8086</a:t>
            </a:r>
            <a:r>
              <a:rPr lang="zh-CN" altLang="en-US" sz="2200" dirty="0">
                <a:solidFill>
                  <a:schemeClr val="bg2"/>
                </a:solidFill>
                <a:latin typeface="Helvetica 35 Thin"/>
              </a:rPr>
              <a:t>和</a:t>
            </a:r>
            <a:r>
              <a:rPr lang="en-US" altLang="zh-CN" sz="2200" dirty="0">
                <a:solidFill>
                  <a:schemeClr val="bg2"/>
                </a:solidFill>
                <a:latin typeface="+mn-lt"/>
              </a:rPr>
              <a:t>8088 </a:t>
            </a:r>
            <a:r>
              <a:rPr lang="en-US" altLang="zh-CN" sz="2200" dirty="0">
                <a:solidFill>
                  <a:srgbClr val="FF0000"/>
                </a:solidFill>
              </a:rPr>
              <a:t>(1978)</a:t>
            </a:r>
            <a:endParaRPr lang="zh-CN" altLang="en-US" sz="2200" dirty="0">
              <a:solidFill>
                <a:srgbClr val="FF0000"/>
              </a:solidFill>
            </a:endParaRPr>
          </a:p>
        </p:txBody>
      </p:sp>
      <p:sp>
        <p:nvSpPr>
          <p:cNvPr id="15369" name="Text Box 3"/>
          <p:cNvSpPr txBox="1">
            <a:spLocks noChangeArrowheads="1"/>
          </p:cNvSpPr>
          <p:nvPr/>
        </p:nvSpPr>
        <p:spPr bwMode="auto">
          <a:xfrm>
            <a:off x="5549617" y="5337212"/>
            <a:ext cx="2350323" cy="430887"/>
          </a:xfrm>
          <a:prstGeom prst="rect">
            <a:avLst/>
          </a:prstGeom>
          <a:noFill/>
          <a:ln w="9525">
            <a:noFill/>
            <a:miter lim="800000"/>
          </a:ln>
        </p:spPr>
        <p:txBody>
          <a:bodyPr wrap="none">
            <a:spAutoFit/>
          </a:bodyPr>
          <a:lstStyle/>
          <a:p>
            <a:r>
              <a:rPr lang="en-US" altLang="zh-CN" sz="2200" dirty="0">
                <a:solidFill>
                  <a:srgbClr val="FF0000"/>
                </a:solidFill>
                <a:latin typeface="+mn-lt"/>
              </a:rPr>
              <a:t>Intel</a:t>
            </a:r>
            <a:r>
              <a:rPr lang="en-US" altLang="zh-CN" sz="2200" dirty="0">
                <a:solidFill>
                  <a:srgbClr val="FF0000"/>
                </a:solidFill>
                <a:latin typeface="Helvetica 35 Thin"/>
              </a:rPr>
              <a:t> </a:t>
            </a:r>
            <a:r>
              <a:rPr lang="en-US" altLang="zh-CN" sz="2200" dirty="0">
                <a:solidFill>
                  <a:srgbClr val="FF0000"/>
                </a:solidFill>
                <a:latin typeface="+mn-lt"/>
              </a:rPr>
              <a:t>80386 </a:t>
            </a:r>
            <a:r>
              <a:rPr lang="en-US" altLang="zh-CN" sz="2000" dirty="0">
                <a:solidFill>
                  <a:srgbClr val="FF0000"/>
                </a:solidFill>
              </a:rPr>
              <a:t>(1986)</a:t>
            </a:r>
            <a:endParaRPr lang="zh-CN" altLang="en-US" sz="2000" dirty="0">
              <a:solidFill>
                <a:srgbClr val="FF0000"/>
              </a:solidFill>
            </a:endParaRPr>
          </a:p>
        </p:txBody>
      </p:sp>
      <p:sp>
        <p:nvSpPr>
          <p:cNvPr id="15370" name="Text Box 3"/>
          <p:cNvSpPr txBox="1">
            <a:spLocks noChangeArrowheads="1"/>
          </p:cNvSpPr>
          <p:nvPr/>
        </p:nvSpPr>
        <p:spPr bwMode="auto">
          <a:xfrm>
            <a:off x="6053211" y="4546285"/>
            <a:ext cx="2350323"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80286 </a:t>
            </a:r>
            <a:r>
              <a:rPr lang="en-US" altLang="zh-CN" sz="2000" dirty="0">
                <a:solidFill>
                  <a:srgbClr val="FF0000"/>
                </a:solidFill>
              </a:rPr>
              <a:t>(1982)</a:t>
            </a:r>
            <a:endParaRPr lang="zh-CN" altLang="en-US" sz="2000" dirty="0">
              <a:solidFill>
                <a:srgbClr val="FF0000"/>
              </a:solidFill>
            </a:endParaRPr>
          </a:p>
        </p:txBody>
      </p:sp>
      <p:sp>
        <p:nvSpPr>
          <p:cNvPr id="2" name="TextBox 1"/>
          <p:cNvSpPr txBox="1"/>
          <p:nvPr/>
        </p:nvSpPr>
        <p:spPr>
          <a:xfrm>
            <a:off x="2737102" y="1700808"/>
            <a:ext cx="2812516" cy="523220"/>
          </a:xfrm>
          <a:prstGeom prst="rect">
            <a:avLst/>
          </a:prstGeom>
          <a:noFill/>
        </p:spPr>
        <p:txBody>
          <a:bodyPr wrap="square" rtlCol="0">
            <a:spAutoFit/>
          </a:bodyPr>
          <a:lstStyle/>
          <a:p>
            <a:r>
              <a:rPr lang="en-US" altLang="zh-CN" sz="2800" dirty="0">
                <a:solidFill>
                  <a:srgbClr val="FF0000"/>
                </a:solidFill>
                <a:latin typeface="+mn-lt"/>
              </a:rPr>
              <a:t>Intel</a:t>
            </a:r>
            <a:r>
              <a:rPr lang="en-US" altLang="zh-CN" dirty="0">
                <a:solidFill>
                  <a:srgbClr val="FF0000"/>
                </a:solidFill>
                <a:latin typeface="+mn-lt"/>
              </a:rPr>
              <a:t> </a:t>
            </a:r>
            <a:r>
              <a:rPr lang="en-US" altLang="zh-CN" sz="2800" dirty="0">
                <a:solidFill>
                  <a:srgbClr val="FF0000"/>
                </a:solidFill>
                <a:latin typeface="+mn-lt"/>
              </a:rPr>
              <a:t>4004 (1971)</a:t>
            </a:r>
            <a:endParaRPr lang="zh-CN" altLang="en-US" sz="2800" dirty="0">
              <a:solidFill>
                <a:srgbClr val="FF0000"/>
              </a:solidFill>
              <a:latin typeface="+mn-lt"/>
            </a:endParaRPr>
          </a:p>
        </p:txBody>
      </p:sp>
      <p:sp>
        <p:nvSpPr>
          <p:cNvPr id="5" name="TextBox 4"/>
          <p:cNvSpPr txBox="1"/>
          <p:nvPr/>
        </p:nvSpPr>
        <p:spPr>
          <a:xfrm>
            <a:off x="121785" y="4293096"/>
            <a:ext cx="3262083" cy="430887"/>
          </a:xfrm>
          <a:prstGeom prst="rect">
            <a:avLst/>
          </a:prstGeom>
          <a:noFill/>
        </p:spPr>
        <p:txBody>
          <a:bodyPr wrap="square" rtlCol="0">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Pro </a:t>
            </a:r>
            <a:r>
              <a:rPr lang="en-US" altLang="zh-CN" sz="2200" dirty="0">
                <a:solidFill>
                  <a:srgbClr val="FF0000"/>
                </a:solidFill>
              </a:rPr>
              <a:t>(1995)</a:t>
            </a:r>
            <a:endParaRPr lang="zh-CN" altLang="en-US" sz="2200" dirty="0">
              <a:solidFill>
                <a:srgbClr val="FF0000"/>
              </a:solidFill>
            </a:endParaRPr>
          </a:p>
        </p:txBody>
      </p:sp>
      <p:sp>
        <p:nvSpPr>
          <p:cNvPr id="8" name="矩形 7"/>
          <p:cNvSpPr/>
          <p:nvPr/>
        </p:nvSpPr>
        <p:spPr>
          <a:xfrm>
            <a:off x="385175" y="2672916"/>
            <a:ext cx="2877454"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Celeron </a:t>
            </a:r>
            <a:r>
              <a:rPr lang="en-US" altLang="zh-CN" sz="2200" dirty="0">
                <a:solidFill>
                  <a:srgbClr val="FF0000"/>
                </a:solidFill>
              </a:rPr>
              <a:t>(1998.3)</a:t>
            </a:r>
            <a:endParaRPr lang="zh-CN" altLang="en-US" sz="2200" dirty="0">
              <a:solidFill>
                <a:srgbClr val="FF0000"/>
              </a:solidFill>
            </a:endParaRPr>
          </a:p>
        </p:txBody>
      </p:sp>
      <p:sp>
        <p:nvSpPr>
          <p:cNvPr id="10" name="矩形 9"/>
          <p:cNvSpPr/>
          <p:nvPr/>
        </p:nvSpPr>
        <p:spPr>
          <a:xfrm>
            <a:off x="143508" y="3501008"/>
            <a:ext cx="3097323"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II </a:t>
            </a:r>
            <a:r>
              <a:rPr lang="en-US" altLang="zh-CN" sz="2200" dirty="0">
                <a:solidFill>
                  <a:srgbClr val="FF0000"/>
                </a:solidFill>
              </a:rPr>
              <a:t>(1997)</a:t>
            </a:r>
            <a:endParaRPr lang="zh-CN" altLang="en-US" sz="2200" dirty="0">
              <a:solidFill>
                <a:srgbClr val="FF0000"/>
              </a:solidFill>
            </a:endParaRPr>
          </a:p>
        </p:txBody>
      </p:sp>
      <p:sp>
        <p:nvSpPr>
          <p:cNvPr id="13" name="矩形 12"/>
          <p:cNvSpPr/>
          <p:nvPr/>
        </p:nvSpPr>
        <p:spPr>
          <a:xfrm>
            <a:off x="1529529" y="2008320"/>
            <a:ext cx="364202" cy="523220"/>
          </a:xfrm>
          <a:prstGeom prst="rect">
            <a:avLst/>
          </a:prstGeom>
        </p:spPr>
        <p:txBody>
          <a:bodyPr wrap="none">
            <a:spAutoFit/>
          </a:bodyPr>
          <a:lstStyle/>
          <a:p>
            <a:r>
              <a:rPr lang="en-US" altLang="zh-CN" sz="2800" dirty="0">
                <a:solidFill>
                  <a:srgbClr val="FFFFFF"/>
                </a:solidFill>
              </a:rPr>
              <a:t> </a:t>
            </a:r>
            <a:endParaRPr lang="zh-CN" altLang="en-US" dirty="0"/>
          </a:p>
        </p:txBody>
      </p:sp>
      <p:sp>
        <p:nvSpPr>
          <p:cNvPr id="17"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rot="20433700">
            <a:off x="3402279" y="2395746"/>
            <a:ext cx="2426653" cy="31342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363" name="Text Box 3"/>
          <p:cNvSpPr txBox="1">
            <a:spLocks noChangeArrowheads="1"/>
          </p:cNvSpPr>
          <p:nvPr/>
        </p:nvSpPr>
        <p:spPr bwMode="auto">
          <a:xfrm>
            <a:off x="605894" y="954306"/>
            <a:ext cx="4148893" cy="523220"/>
          </a:xfrm>
          <a:prstGeom prst="rect">
            <a:avLst/>
          </a:prstGeom>
          <a:noFill/>
          <a:ln w="9525">
            <a:noFill/>
            <a:miter lim="800000"/>
          </a:ln>
        </p:spPr>
        <p:txBody>
          <a:bodyPr wrap="none">
            <a:spAutoFit/>
          </a:bodyPr>
          <a:lstStyle/>
          <a:p>
            <a:r>
              <a:rPr lang="en-US" altLang="zh-CN" sz="2800" dirty="0">
                <a:solidFill>
                  <a:schemeClr val="bg2"/>
                </a:solidFill>
                <a:latin typeface="+mn-lt"/>
              </a:rPr>
              <a:t>Intel</a:t>
            </a:r>
            <a:r>
              <a:rPr lang="en-US" altLang="zh-CN" sz="2800" dirty="0">
                <a:solidFill>
                  <a:schemeClr val="bg2"/>
                </a:solidFill>
                <a:latin typeface="Helvetica 35 Thin"/>
              </a:rPr>
              <a:t> </a:t>
            </a:r>
            <a:r>
              <a:rPr lang="zh-CN" altLang="en-US" sz="2800" dirty="0">
                <a:solidFill>
                  <a:schemeClr val="bg2"/>
                </a:solidFill>
                <a:latin typeface="Helvetica 35 Thin"/>
              </a:rPr>
              <a:t>微处理器历史（</a:t>
            </a:r>
            <a:r>
              <a:rPr lang="en-US" altLang="zh-CN" sz="2800" dirty="0">
                <a:solidFill>
                  <a:schemeClr val="bg2"/>
                </a:solidFill>
                <a:latin typeface="+mn-lt"/>
              </a:rPr>
              <a:t>2</a:t>
            </a:r>
            <a:r>
              <a:rPr lang="zh-CN" altLang="en-US" sz="2800" dirty="0">
                <a:solidFill>
                  <a:schemeClr val="bg2"/>
                </a:solidFill>
                <a:latin typeface="Helvetica 35 Thin"/>
              </a:rPr>
              <a:t>）</a:t>
            </a:r>
            <a:endParaRPr lang="en-US" altLang="zh-CN" sz="2800" dirty="0">
              <a:solidFill>
                <a:schemeClr val="bg2"/>
              </a:solidFill>
              <a:latin typeface="Helvetica 35 Thin"/>
            </a:endParaRPr>
          </a:p>
        </p:txBody>
      </p:sp>
      <p:sp>
        <p:nvSpPr>
          <p:cNvPr id="15364" name="Text Box 3"/>
          <p:cNvSpPr txBox="1">
            <a:spLocks noChangeArrowheads="1"/>
          </p:cNvSpPr>
          <p:nvPr/>
        </p:nvSpPr>
        <p:spPr bwMode="auto">
          <a:xfrm>
            <a:off x="683568" y="5179440"/>
            <a:ext cx="3414717"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Atom</a:t>
            </a:r>
            <a:r>
              <a:rPr lang="zh-CN" altLang="en-US" sz="2200" dirty="0">
                <a:solidFill>
                  <a:schemeClr val="bg2"/>
                </a:solidFill>
                <a:latin typeface="Helvetica 35 Thin"/>
              </a:rPr>
              <a:t>（凌动</a:t>
            </a:r>
            <a:r>
              <a:rPr lang="en-US" altLang="zh-CN" sz="2200" dirty="0">
                <a:solidFill>
                  <a:schemeClr val="bg2"/>
                </a:solidFill>
                <a:latin typeface="Helvetica 35 Thin"/>
              </a:rPr>
              <a:t>,</a:t>
            </a:r>
            <a:r>
              <a:rPr lang="en-US" altLang="zh-CN" sz="2200" dirty="0">
                <a:solidFill>
                  <a:srgbClr val="FF0000"/>
                </a:solidFill>
                <a:latin typeface="+mn-lt"/>
              </a:rPr>
              <a:t>2008</a:t>
            </a:r>
            <a:r>
              <a:rPr lang="zh-CN" altLang="en-US" sz="2200" dirty="0">
                <a:solidFill>
                  <a:schemeClr val="bg2"/>
                </a:solidFill>
                <a:latin typeface="Helvetica 35 Thin"/>
              </a:rPr>
              <a:t>）</a:t>
            </a:r>
            <a:endParaRPr lang="en-US" altLang="zh-CN" sz="2200" dirty="0">
              <a:solidFill>
                <a:schemeClr val="bg2"/>
              </a:solidFill>
              <a:latin typeface="Helvetica 35 Thin"/>
            </a:endParaRPr>
          </a:p>
        </p:txBody>
      </p:sp>
      <p:sp>
        <p:nvSpPr>
          <p:cNvPr id="15365" name="Text Box 3"/>
          <p:cNvSpPr txBox="1">
            <a:spLocks noChangeArrowheads="1"/>
          </p:cNvSpPr>
          <p:nvPr/>
        </p:nvSpPr>
        <p:spPr bwMode="auto">
          <a:xfrm>
            <a:off x="2663788" y="5889042"/>
            <a:ext cx="3903376"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2 Duo</a:t>
            </a:r>
            <a:r>
              <a:rPr lang="en-US" altLang="zh-CN" sz="2200" dirty="0">
                <a:solidFill>
                  <a:schemeClr val="bg2"/>
                </a:solidFill>
                <a:latin typeface="Helvetica 35 Thin"/>
              </a:rPr>
              <a:t>(</a:t>
            </a:r>
            <a:r>
              <a:rPr lang="zh-CN" altLang="en-US" sz="2200" dirty="0">
                <a:solidFill>
                  <a:schemeClr val="bg2"/>
                </a:solidFill>
                <a:latin typeface="Helvetica 35 Thin"/>
              </a:rPr>
              <a:t>酷睿</a:t>
            </a:r>
            <a:r>
              <a:rPr lang="en-US" altLang="zh-CN" sz="2200" dirty="0">
                <a:solidFill>
                  <a:schemeClr val="bg2"/>
                </a:solidFill>
                <a:latin typeface="Helvetica 35 Thin"/>
              </a:rPr>
              <a:t>,</a:t>
            </a:r>
            <a:r>
              <a:rPr lang="en-US" altLang="zh-CN" sz="2200" dirty="0">
                <a:solidFill>
                  <a:srgbClr val="FF0000"/>
                </a:solidFill>
                <a:latin typeface="+mn-lt"/>
              </a:rPr>
              <a:t>2006</a:t>
            </a:r>
            <a:r>
              <a:rPr lang="en-US" altLang="zh-CN" sz="2200" dirty="0">
                <a:solidFill>
                  <a:schemeClr val="bg2"/>
                </a:solidFill>
                <a:latin typeface="Helvetica 35 Thin"/>
              </a:rPr>
              <a:t>)</a:t>
            </a:r>
          </a:p>
        </p:txBody>
      </p:sp>
      <p:sp>
        <p:nvSpPr>
          <p:cNvPr id="15366" name="Text Box 3"/>
          <p:cNvSpPr txBox="1">
            <a:spLocks noChangeArrowheads="1"/>
          </p:cNvSpPr>
          <p:nvPr/>
        </p:nvSpPr>
        <p:spPr bwMode="auto">
          <a:xfrm>
            <a:off x="5616125" y="2545740"/>
            <a:ext cx="3348994"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III </a:t>
            </a:r>
            <a:r>
              <a:rPr lang="en-US" altLang="zh-CN" sz="2200" dirty="0">
                <a:solidFill>
                  <a:srgbClr val="FF0000"/>
                </a:solidFill>
              </a:rPr>
              <a:t>(1999)</a:t>
            </a:r>
            <a:r>
              <a:rPr lang="en-US" altLang="zh-CN" sz="2200" dirty="0">
                <a:solidFill>
                  <a:schemeClr val="bg2"/>
                </a:solidFill>
                <a:latin typeface="Helvetica 35 Thin"/>
              </a:rPr>
              <a:t> </a:t>
            </a:r>
          </a:p>
        </p:txBody>
      </p:sp>
      <p:sp>
        <p:nvSpPr>
          <p:cNvPr id="15367" name="Text Box 3"/>
          <p:cNvSpPr txBox="1">
            <a:spLocks noChangeArrowheads="1"/>
          </p:cNvSpPr>
          <p:nvPr/>
        </p:nvSpPr>
        <p:spPr bwMode="auto">
          <a:xfrm>
            <a:off x="2483768" y="1717648"/>
            <a:ext cx="3701847"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Celeron</a:t>
            </a:r>
            <a:r>
              <a:rPr lang="en-US" altLang="zh-CN" sz="2200" dirty="0">
                <a:solidFill>
                  <a:schemeClr val="bg2"/>
                </a:solidFill>
                <a:latin typeface="Helvetica 35 Thin"/>
              </a:rPr>
              <a:t> </a:t>
            </a:r>
            <a:r>
              <a:rPr lang="en-US" altLang="zh-CN" sz="2200" dirty="0">
                <a:solidFill>
                  <a:schemeClr val="bg2"/>
                </a:solidFill>
                <a:latin typeface="+mn-lt"/>
              </a:rPr>
              <a:t>300A </a:t>
            </a:r>
            <a:r>
              <a:rPr lang="en-US" altLang="zh-CN" sz="2200" dirty="0">
                <a:solidFill>
                  <a:srgbClr val="FF0000"/>
                </a:solidFill>
              </a:rPr>
              <a:t>(1998.8)</a:t>
            </a:r>
            <a:r>
              <a:rPr lang="en-US" altLang="zh-CN" sz="2200" dirty="0">
                <a:solidFill>
                  <a:schemeClr val="bg2"/>
                </a:solidFill>
                <a:latin typeface="+mn-lt"/>
              </a:rPr>
              <a:t> </a:t>
            </a:r>
          </a:p>
        </p:txBody>
      </p:sp>
      <p:sp>
        <p:nvSpPr>
          <p:cNvPr id="15368" name="Text Box 3"/>
          <p:cNvSpPr txBox="1">
            <a:spLocks noChangeArrowheads="1"/>
          </p:cNvSpPr>
          <p:nvPr/>
        </p:nvSpPr>
        <p:spPr bwMode="auto">
          <a:xfrm>
            <a:off x="6099706" y="3498121"/>
            <a:ext cx="3020379"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4 </a:t>
            </a:r>
            <a:r>
              <a:rPr lang="en-US" altLang="zh-CN" sz="2200" dirty="0">
                <a:solidFill>
                  <a:srgbClr val="FF0000"/>
                </a:solidFill>
              </a:rPr>
              <a:t>(2000)</a:t>
            </a:r>
            <a:endParaRPr lang="zh-CN" altLang="en-US" sz="2200" dirty="0">
              <a:solidFill>
                <a:srgbClr val="FF0000"/>
              </a:solidFill>
            </a:endParaRPr>
          </a:p>
        </p:txBody>
      </p:sp>
      <p:sp>
        <p:nvSpPr>
          <p:cNvPr id="15369" name="Text Box 3"/>
          <p:cNvSpPr txBox="1">
            <a:spLocks noChangeArrowheads="1"/>
          </p:cNvSpPr>
          <p:nvPr/>
        </p:nvSpPr>
        <p:spPr bwMode="auto">
          <a:xfrm>
            <a:off x="5536310" y="5193196"/>
            <a:ext cx="3155031" cy="430887"/>
          </a:xfrm>
          <a:prstGeom prst="rect">
            <a:avLst/>
          </a:prstGeom>
          <a:noFill/>
          <a:ln w="9525">
            <a:noFill/>
            <a:miter lim="800000"/>
          </a:ln>
        </p:spPr>
        <p:txBody>
          <a:bodyPr wrap="none">
            <a:spAutoFit/>
          </a:bodyPr>
          <a:lstStyle/>
          <a:p>
            <a:r>
              <a:rPr lang="en-US" altLang="zh-CN" sz="2200" dirty="0">
                <a:solidFill>
                  <a:srgbClr val="FF0000"/>
                </a:solidFill>
                <a:latin typeface="+mn-lt"/>
              </a:rPr>
              <a:t>Intel</a:t>
            </a:r>
            <a:r>
              <a:rPr lang="en-US" altLang="zh-CN" sz="2200" dirty="0">
                <a:solidFill>
                  <a:srgbClr val="FF0000"/>
                </a:solidFill>
                <a:latin typeface="Helvetica 35 Thin"/>
              </a:rPr>
              <a:t> </a:t>
            </a:r>
            <a:r>
              <a:rPr lang="en-US" altLang="zh-CN" sz="2200" dirty="0">
                <a:solidFill>
                  <a:srgbClr val="FF0000"/>
                </a:solidFill>
                <a:latin typeface="+mn-lt"/>
              </a:rPr>
              <a:t>Pentium</a:t>
            </a:r>
            <a:r>
              <a:rPr lang="en-US" altLang="zh-CN" sz="2200" dirty="0">
                <a:solidFill>
                  <a:srgbClr val="FF0000"/>
                </a:solidFill>
                <a:latin typeface="Helvetica 35 Thin"/>
              </a:rPr>
              <a:t> </a:t>
            </a:r>
            <a:r>
              <a:rPr lang="en-US" altLang="zh-CN" sz="2200" dirty="0">
                <a:solidFill>
                  <a:srgbClr val="FF0000"/>
                </a:solidFill>
                <a:latin typeface="+mn-lt"/>
              </a:rPr>
              <a:t>D</a:t>
            </a:r>
            <a:r>
              <a:rPr lang="en-US" altLang="zh-CN" sz="2200" dirty="0">
                <a:solidFill>
                  <a:srgbClr val="FF0000"/>
                </a:solidFill>
                <a:latin typeface="Helvetica 35 Thin"/>
              </a:rPr>
              <a:t> </a:t>
            </a:r>
            <a:r>
              <a:rPr lang="en-US" altLang="zh-CN" sz="2200" dirty="0">
                <a:solidFill>
                  <a:srgbClr val="FF0000"/>
                </a:solidFill>
              </a:rPr>
              <a:t>(2005)</a:t>
            </a:r>
            <a:endParaRPr lang="zh-CN" altLang="en-US" sz="2200" dirty="0">
              <a:solidFill>
                <a:srgbClr val="FF0000"/>
              </a:solidFill>
            </a:endParaRPr>
          </a:p>
        </p:txBody>
      </p:sp>
      <p:sp>
        <p:nvSpPr>
          <p:cNvPr id="15370" name="Text Box 3"/>
          <p:cNvSpPr txBox="1">
            <a:spLocks noChangeArrowheads="1"/>
          </p:cNvSpPr>
          <p:nvPr/>
        </p:nvSpPr>
        <p:spPr bwMode="auto">
          <a:xfrm>
            <a:off x="6012160" y="4414049"/>
            <a:ext cx="3145413" cy="430887"/>
          </a:xfrm>
          <a:prstGeom prst="rect">
            <a:avLst/>
          </a:prstGeom>
          <a:noFill/>
          <a:ln w="9525">
            <a:noFill/>
            <a:miter lim="800000"/>
          </a:ln>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Pentium</a:t>
            </a:r>
            <a:r>
              <a:rPr lang="en-US" altLang="zh-CN" sz="2200" dirty="0">
                <a:solidFill>
                  <a:schemeClr val="bg2"/>
                </a:solidFill>
                <a:latin typeface="Helvetica 35 Thin"/>
              </a:rPr>
              <a:t> </a:t>
            </a:r>
            <a:r>
              <a:rPr lang="en-US" altLang="zh-CN" sz="2200" dirty="0">
                <a:solidFill>
                  <a:schemeClr val="bg2"/>
                </a:solidFill>
                <a:latin typeface="+mn-lt"/>
              </a:rPr>
              <a:t>M </a:t>
            </a:r>
            <a:r>
              <a:rPr lang="en-US" altLang="zh-CN" sz="2200" dirty="0">
                <a:solidFill>
                  <a:srgbClr val="FF0000"/>
                </a:solidFill>
              </a:rPr>
              <a:t>(2003)</a:t>
            </a:r>
            <a:endParaRPr lang="zh-CN" altLang="en-US" sz="2200" dirty="0">
              <a:solidFill>
                <a:srgbClr val="FF0000"/>
              </a:solidFill>
            </a:endParaRPr>
          </a:p>
        </p:txBody>
      </p:sp>
      <p:sp>
        <p:nvSpPr>
          <p:cNvPr id="5" name="TextBox 4"/>
          <p:cNvSpPr txBox="1"/>
          <p:nvPr/>
        </p:nvSpPr>
        <p:spPr>
          <a:xfrm>
            <a:off x="289192" y="4357698"/>
            <a:ext cx="2660712" cy="430887"/>
          </a:xfrm>
          <a:prstGeom prst="rect">
            <a:avLst/>
          </a:prstGeom>
          <a:noFill/>
        </p:spPr>
        <p:txBody>
          <a:bodyPr wrap="square" rtlCol="0">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i7 </a:t>
            </a:r>
            <a:r>
              <a:rPr lang="en-US" altLang="zh-CN" sz="2200" dirty="0">
                <a:solidFill>
                  <a:srgbClr val="FF0000"/>
                </a:solidFill>
              </a:rPr>
              <a:t>(2008)</a:t>
            </a:r>
            <a:r>
              <a:rPr lang="en-US" altLang="zh-CN" sz="2200" dirty="0">
                <a:solidFill>
                  <a:schemeClr val="bg2"/>
                </a:solidFill>
                <a:latin typeface="Helvetica 35 Thin"/>
              </a:rPr>
              <a:t> </a:t>
            </a:r>
            <a:endParaRPr lang="zh-CN" altLang="en-US" sz="2200" dirty="0">
              <a:solidFill>
                <a:schemeClr val="bg2"/>
              </a:solidFill>
              <a:latin typeface="+mn-lt"/>
            </a:endParaRPr>
          </a:p>
        </p:txBody>
      </p:sp>
      <p:sp>
        <p:nvSpPr>
          <p:cNvPr id="8" name="矩形 7"/>
          <p:cNvSpPr/>
          <p:nvPr/>
        </p:nvSpPr>
        <p:spPr>
          <a:xfrm>
            <a:off x="349809" y="2545740"/>
            <a:ext cx="2667462"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i3 </a:t>
            </a:r>
            <a:r>
              <a:rPr lang="en-US" altLang="zh-CN" sz="2200" dirty="0">
                <a:solidFill>
                  <a:srgbClr val="FF0000"/>
                </a:solidFill>
              </a:rPr>
              <a:t>(2010)</a:t>
            </a:r>
            <a:endParaRPr lang="zh-CN" altLang="en-US" sz="2200" dirty="0">
              <a:solidFill>
                <a:schemeClr val="bg2"/>
              </a:solidFill>
              <a:latin typeface="+mn-lt"/>
            </a:endParaRPr>
          </a:p>
        </p:txBody>
      </p:sp>
      <p:sp>
        <p:nvSpPr>
          <p:cNvPr id="10" name="矩形 9"/>
          <p:cNvSpPr/>
          <p:nvPr/>
        </p:nvSpPr>
        <p:spPr>
          <a:xfrm>
            <a:off x="289192" y="3429206"/>
            <a:ext cx="2667462" cy="430887"/>
          </a:xfrm>
          <a:prstGeom prst="rect">
            <a:avLst/>
          </a:prstGeom>
        </p:spPr>
        <p:txBody>
          <a:bodyPr wrap="none">
            <a:spAutoFit/>
          </a:bodyPr>
          <a:lstStyle/>
          <a:p>
            <a:r>
              <a:rPr lang="en-US" altLang="zh-CN" sz="2200" dirty="0">
                <a:solidFill>
                  <a:schemeClr val="bg2"/>
                </a:solidFill>
                <a:latin typeface="+mn-lt"/>
              </a:rPr>
              <a:t>Intel</a:t>
            </a:r>
            <a:r>
              <a:rPr lang="en-US" altLang="zh-CN" sz="2200" dirty="0">
                <a:solidFill>
                  <a:schemeClr val="bg2"/>
                </a:solidFill>
                <a:latin typeface="Helvetica 35 Thin"/>
              </a:rPr>
              <a:t> </a:t>
            </a:r>
            <a:r>
              <a:rPr lang="en-US" altLang="zh-CN" sz="2200" dirty="0">
                <a:solidFill>
                  <a:schemeClr val="bg2"/>
                </a:solidFill>
                <a:latin typeface="+mn-lt"/>
              </a:rPr>
              <a:t>Core</a:t>
            </a:r>
            <a:r>
              <a:rPr lang="en-US" altLang="zh-CN" sz="2200" dirty="0">
                <a:solidFill>
                  <a:schemeClr val="bg2"/>
                </a:solidFill>
                <a:latin typeface="Helvetica 35 Thin"/>
              </a:rPr>
              <a:t> </a:t>
            </a:r>
            <a:r>
              <a:rPr lang="en-US" altLang="zh-CN" sz="2200" dirty="0">
                <a:solidFill>
                  <a:schemeClr val="bg2"/>
                </a:solidFill>
                <a:latin typeface="+mn-lt"/>
              </a:rPr>
              <a:t>i5</a:t>
            </a:r>
            <a:r>
              <a:rPr lang="en-US" altLang="zh-CN" sz="2200" dirty="0">
                <a:solidFill>
                  <a:srgbClr val="FF0000"/>
                </a:solidFill>
              </a:rPr>
              <a:t> (2009)</a:t>
            </a:r>
            <a:endParaRPr lang="zh-CN" altLang="en-US" sz="2200" dirty="0">
              <a:solidFill>
                <a:schemeClr val="bg2"/>
              </a:solidFill>
              <a:latin typeface="+mn-lt"/>
            </a:endParaRPr>
          </a:p>
        </p:txBody>
      </p:sp>
      <p:sp>
        <p:nvSpPr>
          <p:cNvPr id="15"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0" y="2873375"/>
            <a:ext cx="9144000" cy="701675"/>
          </a:xfrm>
          <a:prstGeom prst="rect">
            <a:avLst/>
          </a:prstGeom>
          <a:noFill/>
          <a:ln w="9525">
            <a:noFill/>
            <a:miter lim="800000"/>
          </a:ln>
        </p:spPr>
        <p:txBody>
          <a:bodyPr>
            <a:spAutoFit/>
          </a:bodyPr>
          <a:lstStyle/>
          <a:p>
            <a:pPr algn="ctr"/>
            <a:endParaRPr lang="en-US" altLang="zh-CN" sz="4000" dirty="0">
              <a:solidFill>
                <a:srgbClr val="E46C0A"/>
              </a:solidFill>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860032" y="1891665"/>
            <a:ext cx="4020976" cy="301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1540" y="1020306"/>
            <a:ext cx="4428492" cy="5144998"/>
          </a:xfrm>
          <a:prstGeom prst="rect">
            <a:avLst/>
          </a:prstGeom>
          <a:noFill/>
        </p:spPr>
        <p:txBody>
          <a:bodyPr wrap="square" rtlCol="0">
            <a:spAutoFit/>
          </a:bodyPr>
          <a:lstStyle/>
          <a:p>
            <a:pPr>
              <a:lnSpc>
                <a:spcPct val="115000"/>
              </a:lnSpc>
              <a:spcAft>
                <a:spcPts val="1000"/>
              </a:spcAft>
            </a:pPr>
            <a:r>
              <a:rPr lang="en-US" altLang="zh-CN" sz="2000" b="0" dirty="0">
                <a:latin typeface="Calibri" panose="020F0502020204030204"/>
                <a:ea typeface="宋体" panose="02010600030101010101" pitchFamily="2" charset="-122"/>
                <a:cs typeface="Times New Roman" panose="02020603050405020304"/>
              </a:rPr>
              <a:t>Intel 4004 </a:t>
            </a:r>
            <a:r>
              <a:rPr lang="zh-CN" altLang="zh-CN" sz="2000" b="0" dirty="0">
                <a:latin typeface="Calibri" panose="020F0502020204030204"/>
                <a:ea typeface="宋体" panose="02010600030101010101" pitchFamily="2" charset="-122"/>
                <a:cs typeface="Times New Roman" panose="02020603050405020304"/>
              </a:rPr>
              <a:t>微处理器</a:t>
            </a:r>
          </a:p>
          <a:p>
            <a:pPr>
              <a:lnSpc>
                <a:spcPct val="115000"/>
              </a:lnSpc>
              <a:spcAft>
                <a:spcPts val="1000"/>
              </a:spcAft>
            </a:pPr>
            <a:r>
              <a:rPr lang="zh-CN" altLang="zh-CN" sz="2000" b="0" dirty="0">
                <a:latin typeface="Calibri" panose="020F0502020204030204"/>
                <a:ea typeface="宋体" panose="02010600030101010101" pitchFamily="2" charset="-122"/>
                <a:cs typeface="Times New Roman" panose="02020603050405020304"/>
              </a:rPr>
              <a:t>发布时间：英特尔在</a:t>
            </a:r>
            <a:r>
              <a:rPr lang="en-US" altLang="zh-CN" sz="2000" b="0" dirty="0">
                <a:latin typeface="Calibri" panose="020F0502020204030204"/>
                <a:ea typeface="宋体" panose="02010600030101010101" pitchFamily="2" charset="-122"/>
                <a:cs typeface="Times New Roman" panose="02020603050405020304"/>
              </a:rPr>
              <a:t>1971</a:t>
            </a:r>
            <a:r>
              <a:rPr lang="zh-CN" altLang="zh-CN" sz="2000" b="0" dirty="0">
                <a:latin typeface="Calibri" panose="020F0502020204030204"/>
                <a:ea typeface="宋体" panose="02010600030101010101" pitchFamily="2" charset="-122"/>
                <a:cs typeface="Times New Roman" panose="02020603050405020304"/>
              </a:rPr>
              <a:t>年</a:t>
            </a:r>
            <a:r>
              <a:rPr lang="en-US" altLang="zh-CN" sz="2000" b="0" dirty="0">
                <a:latin typeface="Calibri" panose="020F0502020204030204"/>
                <a:ea typeface="宋体" panose="02010600030101010101" pitchFamily="2" charset="-122"/>
                <a:cs typeface="Times New Roman" panose="02020603050405020304"/>
              </a:rPr>
              <a:t>11</a:t>
            </a:r>
            <a:r>
              <a:rPr lang="zh-CN" altLang="zh-CN" sz="2000" b="0" dirty="0">
                <a:latin typeface="Calibri" panose="020F0502020204030204"/>
                <a:ea typeface="宋体" panose="02010600030101010101" pitchFamily="2" charset="-122"/>
                <a:cs typeface="Times New Roman" panose="02020603050405020304"/>
              </a:rPr>
              <a:t>月</a:t>
            </a:r>
            <a:r>
              <a:rPr lang="en-US" altLang="zh-CN" sz="2000" b="0" dirty="0">
                <a:latin typeface="Calibri" panose="020F0502020204030204"/>
                <a:ea typeface="宋体" panose="02010600030101010101" pitchFamily="2" charset="-122"/>
                <a:cs typeface="Times New Roman" panose="02020603050405020304"/>
              </a:rPr>
              <a:t>15</a:t>
            </a:r>
            <a:r>
              <a:rPr lang="zh-CN" altLang="zh-CN" sz="2000" b="0" dirty="0">
                <a:latin typeface="Calibri" panose="020F0502020204030204"/>
                <a:ea typeface="宋体" panose="02010600030101010101" pitchFamily="2" charset="-122"/>
                <a:cs typeface="Times New Roman" panose="02020603050405020304"/>
              </a:rPr>
              <a:t>日向全球市场推出</a:t>
            </a:r>
            <a:r>
              <a:rPr lang="zh-CN" altLang="en-US" sz="2000" b="0" dirty="0">
                <a:latin typeface="Calibri" panose="020F0502020204030204"/>
                <a:ea typeface="宋体" panose="02010600030101010101" pitchFamily="2" charset="-122"/>
                <a:cs typeface="Times New Roman" panose="02020603050405020304"/>
              </a:rPr>
              <a:t>。</a:t>
            </a:r>
            <a:endParaRPr lang="zh-CN" altLang="zh-CN" sz="2000" b="0" dirty="0">
              <a:latin typeface="Calibri" panose="020F0502020204030204"/>
              <a:ea typeface="宋体" panose="02010600030101010101" pitchFamily="2" charset="-122"/>
              <a:cs typeface="Times New Roman" panose="02020603050405020304"/>
            </a:endParaRPr>
          </a:p>
          <a:p>
            <a:pPr>
              <a:lnSpc>
                <a:spcPct val="115000"/>
              </a:lnSpc>
              <a:spcAft>
                <a:spcPts val="1000"/>
              </a:spcAft>
            </a:pPr>
            <a:r>
              <a:rPr lang="zh-CN" altLang="zh-CN" sz="2000" b="0" dirty="0">
                <a:latin typeface="Calibri" panose="020F0502020204030204"/>
                <a:ea typeface="宋体" panose="02010600030101010101" pitchFamily="2" charset="-122"/>
                <a:cs typeface="Times New Roman" panose="02020603050405020304"/>
              </a:rPr>
              <a:t>其晶体管数目：约为</a:t>
            </a:r>
            <a:r>
              <a:rPr lang="en-US" altLang="zh-CN" sz="2000" b="0" dirty="0">
                <a:latin typeface="Calibri" panose="020F0502020204030204"/>
                <a:ea typeface="宋体" panose="02010600030101010101" pitchFamily="2" charset="-122"/>
                <a:cs typeface="Times New Roman" panose="02020603050405020304"/>
              </a:rPr>
              <a:t>2250</a:t>
            </a:r>
            <a:r>
              <a:rPr lang="zh-CN" altLang="zh-CN" sz="2000" b="0" dirty="0">
                <a:latin typeface="Calibri" panose="020F0502020204030204"/>
                <a:ea typeface="宋体" panose="02010600030101010101" pitchFamily="2" charset="-122"/>
                <a:cs typeface="Times New Roman" panose="02020603050405020304"/>
              </a:rPr>
              <a:t>颗。</a:t>
            </a:r>
          </a:p>
          <a:p>
            <a:pPr>
              <a:lnSpc>
                <a:spcPct val="115000"/>
              </a:lnSpc>
              <a:spcAft>
                <a:spcPts val="1000"/>
              </a:spcAft>
            </a:pPr>
            <a:r>
              <a:rPr lang="zh-CN" altLang="zh-CN" sz="2000" b="0" dirty="0">
                <a:latin typeface="Calibri" panose="020F0502020204030204"/>
                <a:ea typeface="宋体" panose="02010600030101010101" pitchFamily="2" charset="-122"/>
                <a:cs typeface="Times New Roman" panose="02020603050405020304"/>
              </a:rPr>
              <a:t>特征：</a:t>
            </a:r>
          </a:p>
          <a:p>
            <a:pPr marL="342900" indent="-342900">
              <a:lnSpc>
                <a:spcPct val="115000"/>
              </a:lnSpc>
              <a:spcAft>
                <a:spcPts val="1000"/>
              </a:spcAft>
              <a:buFont typeface="Wingdings" panose="05000000000000000000" pitchFamily="2" charset="2"/>
              <a:buChar char="u"/>
            </a:pPr>
            <a:r>
              <a:rPr lang="zh-CN" altLang="zh-CN" sz="2000" b="0" dirty="0">
                <a:latin typeface="Calibri" panose="020F0502020204030204"/>
                <a:ea typeface="宋体" panose="02010600030101010101" pitchFamily="2" charset="-122"/>
                <a:cs typeface="Times New Roman" panose="02020603050405020304"/>
              </a:rPr>
              <a:t>频率</a:t>
            </a:r>
            <a:r>
              <a:rPr lang="en-US" altLang="zh-CN" sz="2000" b="0" dirty="0">
                <a:latin typeface="Calibri" panose="020F0502020204030204"/>
                <a:ea typeface="宋体" panose="02010600030101010101" pitchFamily="2" charset="-122"/>
                <a:cs typeface="Times New Roman" panose="02020603050405020304"/>
              </a:rPr>
              <a:t>/</a:t>
            </a:r>
            <a:r>
              <a:rPr lang="zh-CN" altLang="zh-CN" sz="2000" b="0" dirty="0">
                <a:latin typeface="Calibri" panose="020F0502020204030204"/>
                <a:ea typeface="宋体" panose="02010600030101010101" pitchFamily="2" charset="-122"/>
                <a:cs typeface="Times New Roman" panose="02020603050405020304"/>
              </a:rPr>
              <a:t>前端总线</a:t>
            </a:r>
            <a:r>
              <a:rPr lang="en-US" altLang="zh-CN" sz="2000" b="0" dirty="0">
                <a:latin typeface="Calibri" panose="020F0502020204030204"/>
                <a:ea typeface="宋体" panose="02010600030101010101" pitchFamily="2" charset="-122"/>
                <a:cs typeface="Times New Roman" panose="02020603050405020304"/>
              </a:rPr>
              <a:t> : 108KHZ/ 0.74MHz (4bit)</a:t>
            </a:r>
            <a:endParaRPr lang="zh-CN" altLang="zh-CN" sz="2000" b="0" dirty="0">
              <a:latin typeface="Calibri" panose="020F0502020204030204"/>
              <a:ea typeface="宋体" panose="02010600030101010101" pitchFamily="2" charset="-122"/>
              <a:cs typeface="Times New Roman" panose="02020603050405020304"/>
            </a:endParaRPr>
          </a:p>
          <a:p>
            <a:pPr marL="342900" indent="-342900">
              <a:lnSpc>
                <a:spcPct val="115000"/>
              </a:lnSpc>
              <a:spcAft>
                <a:spcPts val="1000"/>
              </a:spcAft>
              <a:buFont typeface="Wingdings" panose="05000000000000000000" pitchFamily="2" charset="2"/>
              <a:buChar char="u"/>
            </a:pPr>
            <a:r>
              <a:rPr lang="zh-CN" altLang="zh-CN" sz="2000" b="0" dirty="0">
                <a:latin typeface="Calibri" panose="020F0502020204030204"/>
                <a:ea typeface="宋体" panose="02010600030101010101" pitchFamily="2" charset="-122"/>
                <a:cs typeface="Times New Roman" panose="02020603050405020304"/>
              </a:rPr>
              <a:t>封装</a:t>
            </a:r>
            <a:r>
              <a:rPr lang="en-US" altLang="zh-CN" sz="2000" b="0" dirty="0">
                <a:latin typeface="Calibri" panose="020F0502020204030204"/>
                <a:ea typeface="宋体" panose="02010600030101010101" pitchFamily="2" charset="-122"/>
                <a:cs typeface="Times New Roman" panose="02020603050405020304"/>
              </a:rPr>
              <a:t>/</a:t>
            </a:r>
            <a:r>
              <a:rPr lang="zh-CN" altLang="zh-CN" sz="2000" b="0" dirty="0">
                <a:latin typeface="Calibri" panose="020F0502020204030204"/>
                <a:ea typeface="宋体" panose="02010600030101010101" pitchFamily="2" charset="-122"/>
                <a:cs typeface="Times New Roman" panose="02020603050405020304"/>
              </a:rPr>
              <a:t>针脚数量</a:t>
            </a:r>
            <a:r>
              <a:rPr lang="en-US" altLang="zh-CN" sz="2000" b="0" dirty="0">
                <a:latin typeface="Calibri" panose="020F0502020204030204"/>
                <a:ea typeface="宋体" panose="02010600030101010101" pitchFamily="2" charset="-122"/>
                <a:cs typeface="Times New Roman" panose="02020603050405020304"/>
              </a:rPr>
              <a:t> : </a:t>
            </a:r>
            <a:r>
              <a:rPr lang="zh-CN" altLang="zh-CN" sz="2000" b="0" dirty="0">
                <a:latin typeface="Calibri" panose="020F0502020204030204"/>
                <a:ea typeface="宋体" panose="02010600030101010101" pitchFamily="2" charset="-122"/>
                <a:cs typeface="Times New Roman" panose="02020603050405020304"/>
              </a:rPr>
              <a:t>陶瓷</a:t>
            </a:r>
            <a:r>
              <a:rPr lang="en-US" altLang="zh-CN" sz="2000" b="0" dirty="0">
                <a:latin typeface="Calibri" panose="020F0502020204030204"/>
                <a:ea typeface="宋体" panose="02010600030101010101" pitchFamily="2" charset="-122"/>
                <a:cs typeface="Times New Roman" panose="02020603050405020304"/>
              </a:rPr>
              <a:t>DIP / 16</a:t>
            </a:r>
            <a:r>
              <a:rPr lang="zh-CN" altLang="zh-CN" sz="2000" b="0" dirty="0">
                <a:latin typeface="Calibri" panose="020F0502020204030204"/>
                <a:ea typeface="宋体" panose="02010600030101010101" pitchFamily="2" charset="-122"/>
                <a:cs typeface="Times New Roman" panose="02020603050405020304"/>
              </a:rPr>
              <a:t>针</a:t>
            </a:r>
          </a:p>
          <a:p>
            <a:pPr marL="342900" indent="-342900">
              <a:lnSpc>
                <a:spcPct val="115000"/>
              </a:lnSpc>
              <a:spcAft>
                <a:spcPts val="1000"/>
              </a:spcAft>
              <a:buFont typeface="Wingdings" panose="05000000000000000000" pitchFamily="2" charset="2"/>
              <a:buChar char="u"/>
            </a:pPr>
            <a:r>
              <a:rPr lang="zh-CN" altLang="zh-CN" sz="2000" b="0" dirty="0">
                <a:latin typeface="Calibri" panose="020F0502020204030204"/>
                <a:ea typeface="宋体" panose="02010600030101010101" pitchFamily="2" charset="-122"/>
                <a:cs typeface="Times New Roman" panose="02020603050405020304"/>
              </a:rPr>
              <a:t>核心技术</a:t>
            </a:r>
            <a:r>
              <a:rPr lang="en-US" altLang="zh-CN" sz="2000" b="0" dirty="0">
                <a:latin typeface="Calibri" panose="020F0502020204030204"/>
                <a:ea typeface="宋体" panose="02010600030101010101" pitchFamily="2" charset="-122"/>
                <a:cs typeface="Times New Roman" panose="02020603050405020304"/>
              </a:rPr>
              <a:t>/</a:t>
            </a:r>
            <a:r>
              <a:rPr lang="zh-CN" altLang="zh-CN" sz="2000" b="0" dirty="0">
                <a:latin typeface="Calibri" panose="020F0502020204030204"/>
                <a:ea typeface="宋体" panose="02010600030101010101" pitchFamily="2" charset="-122"/>
                <a:cs typeface="Times New Roman" panose="02020603050405020304"/>
              </a:rPr>
              <a:t>晶体管数量</a:t>
            </a:r>
            <a:r>
              <a:rPr lang="en-US" altLang="zh-CN" sz="2000" b="0" dirty="0">
                <a:latin typeface="Calibri" panose="020F0502020204030204"/>
                <a:ea typeface="宋体" panose="02010600030101010101" pitchFamily="2" charset="-122"/>
                <a:cs typeface="Times New Roman" panose="02020603050405020304"/>
              </a:rPr>
              <a:t>: 10</a:t>
            </a:r>
            <a:r>
              <a:rPr lang="zh-CN" altLang="zh-CN" sz="2000" b="0" dirty="0">
                <a:latin typeface="Calibri" panose="020F0502020204030204"/>
                <a:ea typeface="宋体" panose="02010600030101010101" pitchFamily="2" charset="-122"/>
                <a:cs typeface="Times New Roman" panose="02020603050405020304"/>
              </a:rPr>
              <a:t>微米</a:t>
            </a:r>
            <a:r>
              <a:rPr lang="en-US" altLang="zh-CN" sz="2000" b="0" dirty="0">
                <a:latin typeface="Calibri" panose="020F0502020204030204"/>
                <a:ea typeface="宋体" panose="02010600030101010101" pitchFamily="2" charset="-122"/>
                <a:cs typeface="Times New Roman" panose="02020603050405020304"/>
              </a:rPr>
              <a:t> / 2250</a:t>
            </a:r>
            <a:endParaRPr lang="zh-CN" altLang="zh-CN" sz="2000" b="0" dirty="0">
              <a:latin typeface="Calibri" panose="020F0502020204030204"/>
              <a:ea typeface="宋体" panose="02010600030101010101" pitchFamily="2" charset="-122"/>
              <a:cs typeface="Times New Roman" panose="02020603050405020304"/>
            </a:endParaRPr>
          </a:p>
          <a:p>
            <a:endParaRPr lang="en-US" altLang="zh-CN" sz="2000" b="0" dirty="0">
              <a:latin typeface="Calibri" panose="020F0502020204030204"/>
              <a:ea typeface="宋体" panose="02010600030101010101" pitchFamily="2" charset="-122"/>
              <a:cs typeface="Times New Roman" panose="02020603050405020304"/>
            </a:endParaRPr>
          </a:p>
          <a:p>
            <a:r>
              <a:rPr lang="zh-CN" altLang="zh-CN" sz="2000" b="0" dirty="0">
                <a:latin typeface="Calibri" panose="020F0502020204030204"/>
                <a:ea typeface="宋体" panose="02010600030101010101" pitchFamily="2" charset="-122"/>
                <a:cs typeface="Times New Roman" panose="02020603050405020304"/>
              </a:rPr>
              <a:t>历史意义：</a:t>
            </a:r>
            <a:r>
              <a:rPr lang="zh-CN" altLang="zh-CN" sz="2000" dirty="0">
                <a:solidFill>
                  <a:srgbClr val="FF0000"/>
                </a:solidFill>
                <a:latin typeface="Calibri" panose="020F0502020204030204"/>
                <a:cs typeface="Times New Roman" panose="02020603050405020304"/>
              </a:rPr>
              <a:t>世界上第一款商用处理器</a:t>
            </a:r>
            <a:endParaRPr lang="zh-CN" altLang="en-US" sz="2000" dirty="0">
              <a:solidFill>
                <a:srgbClr val="FF0000"/>
              </a:solidFill>
            </a:endParaRPr>
          </a:p>
        </p:txBody>
      </p:sp>
      <p:sp>
        <p:nvSpPr>
          <p:cNvPr id="6"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6136" y="3212976"/>
            <a:ext cx="4283968" cy="3169285"/>
          </a:xfrm>
          <a:prstGeom prst="rect">
            <a:avLst/>
          </a:prstGeom>
          <a:noFill/>
        </p:spPr>
        <p:txBody>
          <a:bodyPr wrap="square" rtlCol="0">
            <a:spAutoFit/>
          </a:bodyPr>
          <a:lstStyle/>
          <a:p>
            <a:r>
              <a:rPr lang="zh-CN" altLang="en-US" sz="2000" b="0" dirty="0"/>
              <a:t>发布时间：</a:t>
            </a:r>
            <a:r>
              <a:rPr lang="en-US" altLang="zh-CN" sz="2000" b="0" dirty="0"/>
              <a:t>1978</a:t>
            </a:r>
            <a:r>
              <a:rPr lang="zh-CN" altLang="en-US" sz="2000" b="0" dirty="0"/>
              <a:t>。</a:t>
            </a:r>
          </a:p>
          <a:p>
            <a:r>
              <a:rPr lang="zh-CN" altLang="en-US" sz="2000" b="0" dirty="0"/>
              <a:t>晶体管数量：约为</a:t>
            </a:r>
            <a:r>
              <a:rPr lang="en-US" altLang="zh-CN" sz="2000" b="0" dirty="0"/>
              <a:t>29000</a:t>
            </a:r>
            <a:r>
              <a:rPr lang="zh-CN" altLang="en-US" sz="2000" b="0" dirty="0"/>
              <a:t>。</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4.77MHZ</a:t>
            </a:r>
          </a:p>
          <a:p>
            <a:pPr marL="342900" indent="-342900">
              <a:buFont typeface="Wingdings" panose="05000000000000000000" pitchFamily="2" charset="2"/>
              <a:buChar char="u"/>
            </a:pPr>
            <a:r>
              <a:rPr lang="en-US" altLang="zh-CN" sz="2000" b="0" dirty="0"/>
              <a:t>16</a:t>
            </a:r>
            <a:r>
              <a:rPr lang="zh-CN" altLang="en-US" sz="2000" b="0" dirty="0"/>
              <a:t>位内部数据总线</a:t>
            </a:r>
            <a:r>
              <a:rPr lang="en-US" altLang="zh-CN" sz="2000" b="0" dirty="0"/>
              <a:t>+16</a:t>
            </a:r>
            <a:r>
              <a:rPr lang="zh-CN" altLang="en-US" sz="2000" b="0" dirty="0"/>
              <a:t>位外部数据总线</a:t>
            </a:r>
            <a:endParaRPr lang="en-US" altLang="zh-CN" sz="2000" b="0" dirty="0"/>
          </a:p>
          <a:p>
            <a:pPr marL="342900" indent="-342900">
              <a:buFont typeface="Wingdings" panose="05000000000000000000" pitchFamily="2" charset="2"/>
              <a:buChar char="u"/>
            </a:pPr>
            <a:r>
              <a:rPr lang="zh-CN" altLang="en-US" sz="2000" b="0" dirty="0"/>
              <a:t>寻址范围</a:t>
            </a:r>
            <a:r>
              <a:rPr lang="en-US" altLang="zh-CN" sz="2000" b="0" dirty="0"/>
              <a:t>1M</a:t>
            </a:r>
          </a:p>
          <a:p>
            <a:r>
              <a:rPr lang="zh-CN" altLang="en-US" sz="2000" b="0" dirty="0"/>
              <a:t>意义：</a:t>
            </a:r>
            <a:r>
              <a:rPr lang="en-US" altLang="zh-CN" sz="2000" dirty="0">
                <a:solidFill>
                  <a:srgbClr val="FF0000"/>
                </a:solidFill>
              </a:rPr>
              <a:t>8086/8088</a:t>
            </a:r>
            <a:r>
              <a:rPr lang="zh-CN" altLang="en-US" sz="2000" dirty="0">
                <a:solidFill>
                  <a:srgbClr val="FF0000"/>
                </a:solidFill>
              </a:rPr>
              <a:t>被广泛应用于</a:t>
            </a:r>
            <a:r>
              <a:rPr lang="en-US" altLang="zh-CN" sz="2000" dirty="0">
                <a:solidFill>
                  <a:srgbClr val="FF0000"/>
                </a:solidFill>
              </a:rPr>
              <a:t>IBM PC</a:t>
            </a:r>
            <a:r>
              <a:rPr lang="zh-CN" altLang="en-US" sz="2000" dirty="0">
                <a:solidFill>
                  <a:srgbClr val="FF0000"/>
                </a:solidFill>
              </a:rPr>
              <a:t>及一些兼容机，微机时代真正开始。</a:t>
            </a:r>
            <a:endParaRPr lang="en-US" altLang="zh-CN" sz="2000" dirty="0">
              <a:solidFill>
                <a:srgbClr val="FF0000"/>
              </a:solidFill>
            </a:endParaRPr>
          </a:p>
        </p:txBody>
      </p:sp>
      <p:pic>
        <p:nvPicPr>
          <p:cNvPr id="8" name="图片 7"/>
          <p:cNvPicPr/>
          <p:nvPr/>
        </p:nvPicPr>
        <p:blipFill rotWithShape="1">
          <a:blip r:embed="rId2">
            <a:extLst>
              <a:ext uri="{28A0092B-C50C-407E-A947-70E740481C1C}">
                <a14:useLocalDpi xmlns:a14="http://schemas.microsoft.com/office/drawing/2010/main" val="0"/>
              </a:ext>
            </a:extLst>
          </a:blip>
          <a:srcRect b="14785"/>
          <a:stretch>
            <a:fillRect/>
          </a:stretch>
        </p:blipFill>
        <p:spPr bwMode="auto">
          <a:xfrm>
            <a:off x="215516" y="3874"/>
            <a:ext cx="4510006" cy="3019425"/>
          </a:xfrm>
          <a:prstGeom prst="rect">
            <a:avLst/>
          </a:prstGeom>
          <a:ln>
            <a:noFill/>
          </a:ln>
        </p:spPr>
      </p:pic>
      <p:sp>
        <p:nvSpPr>
          <p:cNvPr id="10" name="TextBox 9"/>
          <p:cNvSpPr txBox="1"/>
          <p:nvPr/>
        </p:nvSpPr>
        <p:spPr>
          <a:xfrm>
            <a:off x="4644516" y="3176972"/>
            <a:ext cx="4355976" cy="3170099"/>
          </a:xfrm>
          <a:prstGeom prst="rect">
            <a:avLst/>
          </a:prstGeom>
          <a:noFill/>
        </p:spPr>
        <p:txBody>
          <a:bodyPr wrap="square" rtlCol="0">
            <a:spAutoFit/>
          </a:bodyPr>
          <a:lstStyle/>
          <a:p>
            <a:r>
              <a:rPr lang="zh-CN" altLang="en-US" sz="2000" b="0" dirty="0"/>
              <a:t>发布时间：</a:t>
            </a:r>
            <a:r>
              <a:rPr lang="en-US" altLang="zh-CN" sz="2000" b="0" dirty="0"/>
              <a:t>1985</a:t>
            </a:r>
            <a:r>
              <a:rPr lang="zh-CN" altLang="en-US" sz="2000" b="0" dirty="0"/>
              <a:t>年</a:t>
            </a:r>
            <a:r>
              <a:rPr lang="en-US" altLang="zh-CN" sz="2000" b="0" dirty="0"/>
              <a:t>10</a:t>
            </a:r>
            <a:r>
              <a:rPr lang="zh-CN" altLang="en-US" sz="2000" b="0" dirty="0"/>
              <a:t>月</a:t>
            </a:r>
            <a:r>
              <a:rPr lang="en-US" altLang="zh-CN" sz="2000" b="0" dirty="0"/>
              <a:t>17</a:t>
            </a:r>
            <a:r>
              <a:rPr lang="zh-CN" altLang="en-US" sz="2000" b="0" dirty="0"/>
              <a:t>日</a:t>
            </a:r>
          </a:p>
          <a:p>
            <a:r>
              <a:rPr lang="zh-CN" altLang="en-US" sz="2000" b="0" dirty="0"/>
              <a:t>晶体管数量：约为</a:t>
            </a:r>
            <a:r>
              <a:rPr lang="en-US" altLang="zh-CN" sz="2000" b="0" dirty="0"/>
              <a:t>27.5</a:t>
            </a:r>
            <a:r>
              <a:rPr lang="zh-CN" altLang="en-US" sz="2000" b="0" dirty="0"/>
              <a:t>万颗。</a:t>
            </a:r>
          </a:p>
          <a:p>
            <a:r>
              <a:rPr lang="zh-CN" altLang="en-US" sz="2000" b="0" dirty="0"/>
              <a:t>特征：</a:t>
            </a:r>
          </a:p>
          <a:p>
            <a:pPr marL="342900" indent="-342900">
              <a:buFont typeface="Wingdings" panose="05000000000000000000" pitchFamily="2" charset="2"/>
              <a:buChar char="u"/>
            </a:pPr>
            <a:r>
              <a:rPr lang="zh-CN" altLang="en-US" sz="2000" b="0" dirty="0"/>
              <a:t>主频：</a:t>
            </a:r>
            <a:r>
              <a:rPr lang="en-US" altLang="zh-CN" sz="2000" b="0" dirty="0"/>
              <a:t>12.5MHZ</a:t>
            </a:r>
          </a:p>
          <a:p>
            <a:pPr marL="342900" indent="-342900">
              <a:buFont typeface="Wingdings" panose="05000000000000000000" pitchFamily="2" charset="2"/>
              <a:buChar char="u"/>
            </a:pPr>
            <a:r>
              <a:rPr lang="en-US" altLang="zh-CN" sz="2000" b="0" dirty="0"/>
              <a:t>x86</a:t>
            </a:r>
            <a:r>
              <a:rPr lang="zh-CN" altLang="en-US" sz="2000" b="0" dirty="0"/>
              <a:t>处理器首款</a:t>
            </a:r>
            <a:r>
              <a:rPr lang="en-US" altLang="zh-CN" sz="2000" b="0" dirty="0"/>
              <a:t>32</a:t>
            </a:r>
            <a:r>
              <a:rPr lang="zh-CN" altLang="en-US" sz="2000" b="0" dirty="0"/>
              <a:t>位系统</a:t>
            </a:r>
          </a:p>
          <a:p>
            <a:pPr marL="342900" indent="-342900">
              <a:buFont typeface="Wingdings" panose="05000000000000000000" pitchFamily="2" charset="2"/>
              <a:buChar char="u"/>
            </a:pPr>
            <a:r>
              <a:rPr lang="zh-CN" altLang="en-US" sz="2000" b="0" dirty="0"/>
              <a:t>首次采用高速缓存（外置）解决内存速度瓶颈问题</a:t>
            </a:r>
          </a:p>
          <a:p>
            <a:pPr marL="342900" indent="-342900">
              <a:buFont typeface="Wingdings" panose="05000000000000000000" pitchFamily="2" charset="2"/>
              <a:buChar char="u"/>
            </a:pPr>
            <a:r>
              <a:rPr lang="zh-CN" altLang="en-US" sz="2000" b="0" dirty="0"/>
              <a:t>运算速度达到了前代产品的数倍</a:t>
            </a:r>
          </a:p>
          <a:p>
            <a:pPr marL="342900" indent="-342900">
              <a:buFont typeface="Wingdings" panose="05000000000000000000" pitchFamily="2" charset="2"/>
              <a:buChar char="u"/>
            </a:pPr>
            <a:r>
              <a:rPr lang="zh-CN" altLang="en-US" sz="2000" b="0" dirty="0"/>
              <a:t>寻址范围</a:t>
            </a:r>
            <a:r>
              <a:rPr lang="en-US" altLang="zh-CN" sz="2000" b="0" dirty="0"/>
              <a:t>4GB</a:t>
            </a:r>
            <a:r>
              <a:rPr lang="zh-CN" altLang="en-US" sz="2000" b="0" dirty="0"/>
              <a:t>，并可以管理</a:t>
            </a:r>
            <a:r>
              <a:rPr lang="en-US" altLang="zh-CN" sz="2000" b="0" dirty="0"/>
              <a:t>64TB</a:t>
            </a:r>
            <a:r>
              <a:rPr lang="zh-CN" altLang="en-US" sz="2000" b="0" dirty="0"/>
              <a:t>的虚拟存储空间</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964"/>
            <a:ext cx="4530441" cy="303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8816" y="3644900"/>
            <a:ext cx="4223184" cy="2862322"/>
          </a:xfrm>
          <a:prstGeom prst="rect">
            <a:avLst/>
          </a:prstGeom>
          <a:noFill/>
        </p:spPr>
        <p:txBody>
          <a:bodyPr wrap="square" rtlCol="0">
            <a:spAutoFit/>
          </a:bodyPr>
          <a:lstStyle/>
          <a:p>
            <a:r>
              <a:rPr lang="zh-CN" altLang="zh-CN" sz="2000" b="0" dirty="0"/>
              <a:t>发布时间：</a:t>
            </a:r>
            <a:r>
              <a:rPr lang="en-US" altLang="zh-CN" sz="2000" b="0" dirty="0"/>
              <a:t>1993</a:t>
            </a:r>
            <a:r>
              <a:rPr lang="zh-CN" altLang="zh-CN" sz="2000" b="0" dirty="0"/>
              <a:t>年。</a:t>
            </a:r>
          </a:p>
          <a:p>
            <a:r>
              <a:rPr lang="zh-CN" altLang="zh-CN" sz="2000" b="0" dirty="0"/>
              <a:t>晶体管数量：</a:t>
            </a:r>
            <a:r>
              <a:rPr lang="zh-CN" altLang="en-US" sz="2000" b="0" dirty="0"/>
              <a:t>约</a:t>
            </a:r>
            <a:r>
              <a:rPr lang="zh-CN" altLang="zh-CN" sz="2000" b="0" dirty="0"/>
              <a:t>为</a:t>
            </a:r>
            <a:r>
              <a:rPr lang="en-US" altLang="zh-CN" sz="2000" b="0" dirty="0"/>
              <a:t>310</a:t>
            </a:r>
            <a:r>
              <a:rPr lang="zh-CN" altLang="zh-CN" sz="2000" b="0" dirty="0"/>
              <a:t>万颗。</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166MHZ</a:t>
            </a:r>
            <a:r>
              <a:rPr lang="zh-CN" altLang="en-US" sz="2000" b="0" dirty="0"/>
              <a:t>（最高</a:t>
            </a:r>
            <a:r>
              <a:rPr lang="en-US" altLang="zh-CN" sz="2000" b="0" dirty="0"/>
              <a:t>200MHZ</a:t>
            </a:r>
            <a:r>
              <a:rPr lang="zh-CN" altLang="en-US" sz="2000" b="0" dirty="0"/>
              <a:t>）</a:t>
            </a:r>
            <a:endParaRPr lang="en-US" altLang="zh-CN" sz="2000" b="0" dirty="0"/>
          </a:p>
          <a:p>
            <a:pPr marL="342900" indent="-342900">
              <a:buFont typeface="Wingdings" panose="05000000000000000000" pitchFamily="2" charset="2"/>
              <a:buChar char="u"/>
            </a:pPr>
            <a:r>
              <a:rPr lang="zh-CN" altLang="en-US" sz="2000" b="0" dirty="0"/>
              <a:t>内置了</a:t>
            </a:r>
            <a:r>
              <a:rPr lang="en-US" altLang="zh-CN" sz="2000" b="0" dirty="0"/>
              <a:t>16K</a:t>
            </a:r>
            <a:r>
              <a:rPr lang="zh-CN" altLang="en-US" sz="2000" b="0" dirty="0"/>
              <a:t>的一级缓存</a:t>
            </a:r>
            <a:endParaRPr lang="en-US" altLang="zh-CN" sz="2000" b="0" dirty="0"/>
          </a:p>
          <a:p>
            <a:pPr marL="342900" indent="-342900">
              <a:buFont typeface="Wingdings" panose="05000000000000000000" pitchFamily="2" charset="2"/>
              <a:buChar char="u"/>
            </a:pPr>
            <a:r>
              <a:rPr lang="zh-CN" altLang="en-US" sz="2000" b="0" dirty="0"/>
              <a:t>制造工艺优良，可超频性很好</a:t>
            </a:r>
            <a:endParaRPr lang="zh-CN" altLang="zh-CN" sz="2000" b="0" dirty="0"/>
          </a:p>
          <a:p>
            <a:r>
              <a:rPr lang="zh-CN" altLang="zh-CN" sz="2000" b="0" dirty="0"/>
              <a:t>历史意义：</a:t>
            </a:r>
            <a:r>
              <a:rPr lang="en-US" altLang="zh-CN" sz="2000" b="0" dirty="0"/>
              <a:t>Pentium</a:t>
            </a:r>
            <a:r>
              <a:rPr lang="zh-CN" altLang="zh-CN" sz="2000" b="0" dirty="0"/>
              <a:t>是</a:t>
            </a:r>
            <a:r>
              <a:rPr lang="en-US" altLang="zh-CN" sz="2000" b="0" dirty="0"/>
              <a:t>Intel</a:t>
            </a:r>
            <a:r>
              <a:rPr lang="zh-CN" altLang="zh-CN" sz="2000" b="0" dirty="0"/>
              <a:t>首个放弃利用数字来命名的处理器产品，在微架构上取得突破</a:t>
            </a:r>
            <a:r>
              <a:rPr lang="zh-CN" altLang="en-US" sz="2000" b="0" dirty="0"/>
              <a:t>。</a:t>
            </a:r>
          </a:p>
        </p:txBody>
      </p:sp>
      <p:pic>
        <p:nvPicPr>
          <p:cNvPr id="5" name="图片 4" descr="D:/教育部项目/免费新天地/20000601-6.jpg"/>
          <p:cNvPicPr>
            <a:picLocks noChangeAspect="1"/>
          </p:cNvPicPr>
          <p:nvPr/>
        </p:nvPicPr>
        <p:blipFill>
          <a:blip r:embed="rId2" r:link="rId3"/>
          <a:stretch>
            <a:fillRect/>
          </a:stretch>
        </p:blipFill>
        <p:spPr>
          <a:xfrm>
            <a:off x="467544" y="-9003"/>
            <a:ext cx="3456384" cy="3443676"/>
          </a:xfrm>
          <a:prstGeom prst="rect">
            <a:avLst/>
          </a:prstGeom>
          <a:noFill/>
          <a:ln w="9525">
            <a:noFill/>
          </a:ln>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6175"/>
          <a:stretch>
            <a:fillRect/>
          </a:stretch>
        </p:blipFill>
        <p:spPr bwMode="auto">
          <a:xfrm>
            <a:off x="4850916" y="16768"/>
            <a:ext cx="4176464" cy="351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86684" y="3699026"/>
            <a:ext cx="4223184" cy="2862322"/>
          </a:xfrm>
          <a:prstGeom prst="rect">
            <a:avLst/>
          </a:prstGeom>
          <a:noFill/>
        </p:spPr>
        <p:txBody>
          <a:bodyPr wrap="square" rtlCol="0">
            <a:spAutoFit/>
          </a:bodyPr>
          <a:lstStyle/>
          <a:p>
            <a:r>
              <a:rPr lang="zh-CN" altLang="zh-CN" sz="2000" b="0" dirty="0"/>
              <a:t>发布时间：</a:t>
            </a:r>
            <a:r>
              <a:rPr lang="en-US" altLang="zh-CN" sz="2000" b="0" dirty="0"/>
              <a:t>1998</a:t>
            </a:r>
            <a:r>
              <a:rPr lang="zh-CN" altLang="zh-CN" sz="2000" b="0" dirty="0"/>
              <a:t>年。</a:t>
            </a:r>
          </a:p>
          <a:p>
            <a:r>
              <a:rPr lang="zh-CN" altLang="zh-CN" sz="2000" b="0" dirty="0"/>
              <a:t>晶体管数量：</a:t>
            </a:r>
            <a:r>
              <a:rPr lang="zh-CN" altLang="en-US" sz="2000" b="0" dirty="0"/>
              <a:t>约</a:t>
            </a:r>
            <a:r>
              <a:rPr lang="zh-CN" altLang="zh-CN" sz="2000" b="0" dirty="0"/>
              <a:t>为</a:t>
            </a:r>
            <a:r>
              <a:rPr lang="en-US" altLang="zh-CN" sz="2000" b="0" dirty="0"/>
              <a:t>800</a:t>
            </a:r>
            <a:r>
              <a:rPr lang="zh-CN" altLang="zh-CN" sz="2000" b="0" dirty="0"/>
              <a:t>万颗。</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266MHZ</a:t>
            </a:r>
          </a:p>
          <a:p>
            <a:pPr marL="342900" indent="-342900">
              <a:buFont typeface="Wingdings" panose="05000000000000000000" pitchFamily="2" charset="2"/>
              <a:buChar char="u"/>
            </a:pPr>
            <a:r>
              <a:rPr lang="zh-CN" altLang="en-US" sz="2000" b="0" dirty="0"/>
              <a:t>开始没有</a:t>
            </a:r>
            <a:r>
              <a:rPr lang="en-US" altLang="zh-CN" sz="2000" b="0" dirty="0"/>
              <a:t>2</a:t>
            </a:r>
            <a:r>
              <a:rPr lang="zh-CN" altLang="en-US" sz="2000" b="0" dirty="0"/>
              <a:t>级缓存，后因性能太差加入了</a:t>
            </a:r>
            <a:r>
              <a:rPr lang="en-US" altLang="zh-CN" sz="2000" b="0" dirty="0"/>
              <a:t>128K</a:t>
            </a:r>
            <a:r>
              <a:rPr lang="zh-CN" altLang="en-US" sz="2000" b="0" dirty="0"/>
              <a:t>或</a:t>
            </a:r>
            <a:r>
              <a:rPr lang="en-US" altLang="zh-CN" sz="2000" b="0" dirty="0"/>
              <a:t>256K</a:t>
            </a:r>
            <a:r>
              <a:rPr lang="zh-CN" altLang="en-US" sz="2000" b="0" dirty="0"/>
              <a:t>的</a:t>
            </a:r>
            <a:r>
              <a:rPr lang="en-US" altLang="zh-CN" sz="2000" b="0" dirty="0"/>
              <a:t>L2</a:t>
            </a:r>
            <a:r>
              <a:rPr lang="zh-CN" altLang="en-US" sz="2000" b="0" dirty="0"/>
              <a:t>缓存</a:t>
            </a:r>
            <a:endParaRPr lang="en-US" altLang="zh-CN" sz="2000" b="0" dirty="0"/>
          </a:p>
          <a:p>
            <a:pPr marL="342900" indent="-342900">
              <a:buFont typeface="Wingdings" panose="05000000000000000000" pitchFamily="2" charset="2"/>
              <a:buChar char="u"/>
            </a:pPr>
            <a:r>
              <a:rPr lang="zh-CN" altLang="en-US" sz="2000" b="0" dirty="0"/>
              <a:t>经典款：赛扬</a:t>
            </a:r>
            <a:r>
              <a:rPr lang="en-US" altLang="zh-CN" sz="2000" b="0" dirty="0"/>
              <a:t>300A</a:t>
            </a:r>
          </a:p>
          <a:p>
            <a:r>
              <a:rPr lang="zh-CN" altLang="zh-CN" sz="2000" b="0" dirty="0"/>
              <a:t>历史意义：</a:t>
            </a:r>
            <a:r>
              <a:rPr lang="zh-CN" altLang="en-US" sz="2000" b="0" dirty="0"/>
              <a:t>面向低端市场，和</a:t>
            </a:r>
            <a:r>
              <a:rPr lang="en-US" altLang="zh-CN" sz="2000" b="0" dirty="0"/>
              <a:t>AMD</a:t>
            </a:r>
            <a:r>
              <a:rPr lang="zh-CN" altLang="en-US" sz="2000" b="0" dirty="0"/>
              <a:t>竞争。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516" y="3248980"/>
            <a:ext cx="4572000" cy="3231654"/>
          </a:xfrm>
          <a:prstGeom prst="rect">
            <a:avLst/>
          </a:prstGeom>
          <a:noFill/>
        </p:spPr>
        <p:txBody>
          <a:bodyPr wrap="square" rtlCol="0">
            <a:spAutoFit/>
          </a:bodyPr>
          <a:lstStyle/>
          <a:p>
            <a:r>
              <a:rPr lang="zh-CN" altLang="en-US" sz="2000" b="0" dirty="0"/>
              <a:t>发布时间：</a:t>
            </a:r>
            <a:r>
              <a:rPr lang="en-US" altLang="zh-CN" sz="2000" b="0" dirty="0"/>
              <a:t>2006</a:t>
            </a:r>
            <a:r>
              <a:rPr lang="zh-CN" altLang="en-US" sz="2000" b="0" dirty="0"/>
              <a:t>年。</a:t>
            </a:r>
          </a:p>
          <a:p>
            <a:r>
              <a:rPr lang="zh-CN" altLang="en-US" sz="2000" b="0" dirty="0"/>
              <a:t>晶体管数量：</a:t>
            </a:r>
            <a:r>
              <a:rPr lang="en-US" altLang="zh-CN" sz="2000" b="0" dirty="0"/>
              <a:t>2.91</a:t>
            </a:r>
            <a:r>
              <a:rPr lang="zh-CN" altLang="en-US" sz="2000" b="0" dirty="0"/>
              <a:t>亿个晶体管。</a:t>
            </a:r>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2.6GHZ</a:t>
            </a:r>
          </a:p>
          <a:p>
            <a:pPr marL="342900" indent="-342900">
              <a:buFont typeface="Wingdings" panose="05000000000000000000" pitchFamily="2" charset="2"/>
              <a:buChar char="u"/>
            </a:pPr>
            <a:r>
              <a:rPr lang="zh-CN" altLang="en-US" sz="2000" b="0" dirty="0"/>
              <a:t>双核</a:t>
            </a:r>
            <a:endParaRPr lang="en-US" altLang="zh-CN" sz="2000" b="0" dirty="0"/>
          </a:p>
          <a:p>
            <a:pPr marL="342900" indent="-342900">
              <a:buFont typeface="Wingdings" panose="05000000000000000000" pitchFamily="2" charset="2"/>
              <a:buChar char="u"/>
            </a:pPr>
            <a:r>
              <a:rPr lang="zh-CN" altLang="en-US" sz="2000" b="0" dirty="0"/>
              <a:t>其</a:t>
            </a:r>
            <a:r>
              <a:rPr lang="en-US" altLang="zh-CN" sz="2000" b="0" dirty="0"/>
              <a:t>E6700 2.6GHZ</a:t>
            </a:r>
            <a:r>
              <a:rPr lang="zh-CN" altLang="en-US" sz="2000" b="0" dirty="0"/>
              <a:t>型号比先前推出最强的</a:t>
            </a:r>
            <a:r>
              <a:rPr lang="en-US" altLang="zh-CN" sz="2000" b="0" dirty="0"/>
              <a:t>Intel Pentium D 960</a:t>
            </a:r>
            <a:r>
              <a:rPr lang="zh-CN" altLang="en-US" sz="2000" b="0" dirty="0"/>
              <a:t>，在性能方面提升了</a:t>
            </a:r>
            <a:r>
              <a:rPr lang="en-US" altLang="zh-CN" sz="2000" b="0" dirty="0"/>
              <a:t>40%</a:t>
            </a:r>
            <a:r>
              <a:rPr lang="zh-CN" altLang="en-US" sz="2000" b="0" dirty="0"/>
              <a:t>，省电效率也增加</a:t>
            </a:r>
            <a:r>
              <a:rPr lang="en-US" altLang="zh-CN" sz="2000" b="0" dirty="0"/>
              <a:t>40%</a:t>
            </a:r>
            <a:endParaRPr lang="zh-CN" altLang="en-US" sz="2000" b="0" dirty="0"/>
          </a:p>
          <a:p>
            <a:pPr algn="just"/>
            <a:r>
              <a:rPr lang="zh-CN" altLang="en-US" sz="2000" b="0" dirty="0"/>
              <a:t>历史意义：酷睿改变了以</a:t>
            </a:r>
            <a:r>
              <a:rPr lang="en-US" altLang="zh-CN" sz="2000" b="0" dirty="0"/>
              <a:t>Pentium</a:t>
            </a:r>
            <a:r>
              <a:rPr lang="zh-CN" altLang="en-US" sz="2000" b="0" dirty="0"/>
              <a:t>命名处理器的传统，以后再也没有奔腾了。</a:t>
            </a:r>
            <a:r>
              <a:rPr lang="zh-CN" altLang="en-US" dirty="0">
                <a:solidFill>
                  <a:srgbClr val="FFFFFF"/>
                </a:solidFill>
              </a:rPr>
              <a: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541003" cy="298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60032" y="3073400"/>
            <a:ext cx="4290118" cy="3785652"/>
          </a:xfrm>
          <a:prstGeom prst="rect">
            <a:avLst/>
          </a:prstGeom>
          <a:noFill/>
        </p:spPr>
        <p:txBody>
          <a:bodyPr wrap="square" rtlCol="0">
            <a:spAutoFit/>
          </a:bodyPr>
          <a:lstStyle/>
          <a:p>
            <a:r>
              <a:rPr lang="zh-CN" altLang="en-US" sz="2000" b="0" dirty="0"/>
              <a:t>发布时间：</a:t>
            </a:r>
            <a:r>
              <a:rPr lang="en-US" altLang="zh-CN" sz="2000" b="0" dirty="0"/>
              <a:t>2008</a:t>
            </a:r>
            <a:r>
              <a:rPr lang="zh-CN" altLang="en-US" sz="2000" b="0" dirty="0"/>
              <a:t>年</a:t>
            </a:r>
            <a:r>
              <a:rPr lang="en-US" altLang="zh-CN" sz="2000" b="0" dirty="0"/>
              <a:t>11</a:t>
            </a:r>
            <a:r>
              <a:rPr lang="zh-CN" altLang="en-US" sz="2000" b="0" dirty="0"/>
              <a:t>月。</a:t>
            </a:r>
            <a:endParaRPr lang="en-US" altLang="zh-CN" sz="2000" b="0" dirty="0"/>
          </a:p>
          <a:p>
            <a:r>
              <a:rPr lang="zh-CN" altLang="en-US" sz="2000" b="0" dirty="0"/>
              <a:t>晶体管数量：</a:t>
            </a:r>
            <a:r>
              <a:rPr lang="en-US" altLang="zh-CN" sz="2000" b="0" dirty="0"/>
              <a:t>7.74</a:t>
            </a:r>
            <a:r>
              <a:rPr lang="zh-CN" altLang="en-US" sz="2000" b="0" dirty="0"/>
              <a:t>亿</a:t>
            </a:r>
            <a:endParaRPr lang="en-US" altLang="zh-CN" sz="2000" b="0" dirty="0"/>
          </a:p>
          <a:p>
            <a:r>
              <a:rPr lang="zh-CN" altLang="en-US" sz="2000" b="0" dirty="0"/>
              <a:t>特征</a:t>
            </a:r>
            <a:endParaRPr lang="en-US" altLang="zh-CN" sz="2000" b="0" dirty="0"/>
          </a:p>
          <a:p>
            <a:pPr marL="342900" indent="-342900">
              <a:buFont typeface="Wingdings" panose="05000000000000000000" pitchFamily="2" charset="2"/>
              <a:buChar char="u"/>
            </a:pPr>
            <a:r>
              <a:rPr lang="zh-CN" altLang="en-US" sz="2000" b="0" dirty="0"/>
              <a:t>主频：</a:t>
            </a:r>
            <a:r>
              <a:rPr lang="en-US" altLang="zh-CN" sz="2000" b="0" dirty="0"/>
              <a:t>2.66~3.2GHZ</a:t>
            </a:r>
          </a:p>
          <a:p>
            <a:pPr marL="342900" indent="-342900">
              <a:buFont typeface="Wingdings" panose="05000000000000000000" pitchFamily="2" charset="2"/>
              <a:buChar char="u"/>
            </a:pPr>
            <a:r>
              <a:rPr lang="en-US" altLang="zh-CN" sz="2000" b="0" dirty="0"/>
              <a:t>64</a:t>
            </a:r>
            <a:r>
              <a:rPr lang="zh-CN" altLang="en-US" sz="2000" b="0" dirty="0"/>
              <a:t>位</a:t>
            </a:r>
            <a:r>
              <a:rPr lang="en-US" altLang="zh-CN" sz="2000" b="0" dirty="0"/>
              <a:t>4</a:t>
            </a:r>
            <a:r>
              <a:rPr lang="zh-CN" altLang="en-US" sz="2000" b="0" dirty="0"/>
              <a:t>核</a:t>
            </a:r>
            <a:endParaRPr lang="en-US" altLang="zh-CN" sz="2000" b="0" dirty="0"/>
          </a:p>
          <a:p>
            <a:pPr marL="342900" indent="-342900">
              <a:buFont typeface="Wingdings" panose="05000000000000000000" pitchFamily="2" charset="2"/>
              <a:buChar char="u"/>
            </a:pPr>
            <a:r>
              <a:rPr lang="zh-CN" altLang="en-US" sz="2000" b="0" dirty="0"/>
              <a:t>其性能是前代</a:t>
            </a:r>
            <a:r>
              <a:rPr lang="en-US" altLang="zh-CN" sz="2000" b="0" dirty="0"/>
              <a:t>core 2</a:t>
            </a:r>
            <a:r>
              <a:rPr lang="zh-CN" altLang="en-US" sz="2000" b="0" dirty="0"/>
              <a:t>的</a:t>
            </a:r>
            <a:r>
              <a:rPr lang="en-US" altLang="zh-CN" sz="2000" b="0" dirty="0"/>
              <a:t>3</a:t>
            </a:r>
            <a:r>
              <a:rPr lang="zh-CN" altLang="en-US" sz="2000" b="0" dirty="0"/>
              <a:t>倍左右</a:t>
            </a:r>
          </a:p>
          <a:p>
            <a:r>
              <a:rPr lang="zh-CN" altLang="en-US" sz="2000" b="0" dirty="0"/>
              <a:t>历史意义：</a:t>
            </a:r>
            <a:r>
              <a:rPr lang="en-US" altLang="zh-CN" sz="2000" b="0" dirty="0"/>
              <a:t>Intel</a:t>
            </a:r>
            <a:r>
              <a:rPr lang="zh-CN" altLang="en-US" sz="2000" b="0" dirty="0"/>
              <a:t>官方正式确认，基于全新</a:t>
            </a:r>
            <a:r>
              <a:rPr lang="en-US" altLang="zh-CN" sz="2000" b="0" dirty="0"/>
              <a:t>Nehalem</a:t>
            </a:r>
            <a:r>
              <a:rPr lang="zh-CN" altLang="en-US" sz="2000" b="0" dirty="0"/>
              <a:t>架构的新一代桌面处理器将沿用“</a:t>
            </a:r>
            <a:r>
              <a:rPr lang="en-US" altLang="zh-CN" sz="2000" b="0" dirty="0"/>
              <a:t>Core”</a:t>
            </a:r>
            <a:r>
              <a:rPr lang="zh-CN" altLang="en-US" sz="2000" b="0" dirty="0"/>
              <a:t>（酷睿） 名称，沿用</a:t>
            </a:r>
            <a:r>
              <a:rPr lang="en-US" altLang="zh-CN" sz="2000" b="0" dirty="0"/>
              <a:t>x86-64</a:t>
            </a:r>
            <a:r>
              <a:rPr lang="zh-CN" altLang="en-US" sz="2000" b="0" dirty="0"/>
              <a:t>指令集，并以</a:t>
            </a:r>
            <a:r>
              <a:rPr lang="en-US" altLang="zh-CN" sz="2000" b="0" dirty="0"/>
              <a:t>Intel Nehalem</a:t>
            </a:r>
            <a:r>
              <a:rPr lang="zh-CN" altLang="en-US" sz="2000" b="0" dirty="0"/>
              <a:t>微架构为基础，取代</a:t>
            </a:r>
            <a:r>
              <a:rPr lang="en-US" altLang="zh-CN" sz="2000" b="0" dirty="0"/>
              <a:t>Intel Core 2</a:t>
            </a:r>
            <a:r>
              <a:rPr lang="zh-CN" altLang="en-US" sz="2000" b="0" dirty="0"/>
              <a:t>系列处理器。</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997" y="2"/>
            <a:ext cx="4290117" cy="298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29" name="表格 56428"/>
          <p:cNvGraphicFramePr/>
          <p:nvPr/>
        </p:nvGraphicFramePr>
        <p:xfrm>
          <a:off x="295275" y="1371600"/>
          <a:ext cx="8701405" cy="4800917"/>
        </p:xfrm>
        <a:graphic>
          <a:graphicData uri="http://schemas.openxmlformats.org/drawingml/2006/table">
            <a:tbl>
              <a:tblPr/>
              <a:tblGrid>
                <a:gridCol w="1706245">
                  <a:extLst>
                    <a:ext uri="{9D8B030D-6E8A-4147-A177-3AD203B41FA5}">
                      <a16:colId xmlns:a16="http://schemas.microsoft.com/office/drawing/2014/main" val="20000"/>
                    </a:ext>
                  </a:extLst>
                </a:gridCol>
                <a:gridCol w="617220">
                  <a:extLst>
                    <a:ext uri="{9D8B030D-6E8A-4147-A177-3AD203B41FA5}">
                      <a16:colId xmlns:a16="http://schemas.microsoft.com/office/drawing/2014/main" val="20001"/>
                    </a:ext>
                  </a:extLst>
                </a:gridCol>
                <a:gridCol w="1167765">
                  <a:extLst>
                    <a:ext uri="{9D8B030D-6E8A-4147-A177-3AD203B41FA5}">
                      <a16:colId xmlns:a16="http://schemas.microsoft.com/office/drawing/2014/main" val="20002"/>
                    </a:ext>
                  </a:extLst>
                </a:gridCol>
                <a:gridCol w="932815">
                  <a:extLst>
                    <a:ext uri="{9D8B030D-6E8A-4147-A177-3AD203B41FA5}">
                      <a16:colId xmlns:a16="http://schemas.microsoft.com/office/drawing/2014/main" val="20003"/>
                    </a:ext>
                  </a:extLst>
                </a:gridCol>
                <a:gridCol w="913765">
                  <a:extLst>
                    <a:ext uri="{9D8B030D-6E8A-4147-A177-3AD203B41FA5}">
                      <a16:colId xmlns:a16="http://schemas.microsoft.com/office/drawing/2014/main" val="20004"/>
                    </a:ext>
                  </a:extLst>
                </a:gridCol>
                <a:gridCol w="932815">
                  <a:extLst>
                    <a:ext uri="{9D8B030D-6E8A-4147-A177-3AD203B41FA5}">
                      <a16:colId xmlns:a16="http://schemas.microsoft.com/office/drawing/2014/main" val="20005"/>
                    </a:ext>
                  </a:extLst>
                </a:gridCol>
                <a:gridCol w="711835">
                  <a:extLst>
                    <a:ext uri="{9D8B030D-6E8A-4147-A177-3AD203B41FA5}">
                      <a16:colId xmlns:a16="http://schemas.microsoft.com/office/drawing/2014/main" val="20006"/>
                    </a:ext>
                  </a:extLst>
                </a:gridCol>
                <a:gridCol w="1718945">
                  <a:extLst>
                    <a:ext uri="{9D8B030D-6E8A-4147-A177-3AD203B41FA5}">
                      <a16:colId xmlns:a16="http://schemas.microsoft.com/office/drawing/2014/main" val="20007"/>
                    </a:ext>
                  </a:extLst>
                </a:gridCol>
              </a:tblGrid>
              <a:tr h="7620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型号及年份</a:t>
                      </a:r>
                      <a:endParaRPr lang="en-US" altLang="zh-CN" sz="1800" b="0" dirty="0">
                        <a:effectLst/>
                        <a:latin typeface="Tahoma" panose="020B0604030504040204" pitchFamily="34" charset="0"/>
                      </a:endParaRP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字长</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主频</a:t>
                      </a:r>
                      <a:r>
                        <a:rPr lang="en-US" altLang="zh-CN" sz="1800" b="0">
                          <a:effectLst/>
                          <a:latin typeface="Tahoma" panose="020B0604030504040204" pitchFamily="34" charset="0"/>
                        </a:rPr>
                        <a:t>MHz</a:t>
                      </a:r>
                      <a:endParaRPr lang="zh-CN" altLang="en-US" sz="1800" b="0">
                        <a:effectLst/>
                        <a:latin typeface="Tahoma" panose="020B0604030504040204" pitchFamily="34" charset="0"/>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数据总线宽度</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外部数据总线</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地址总线宽度</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effectLst/>
                          <a:latin typeface="Tahoma" panose="020B0604030504040204" pitchFamily="34" charset="0"/>
                        </a:rPr>
                        <a:t>寻址空间</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cache</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28575"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0"/>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8086(1978)</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4.77</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20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1M</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无</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1"/>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8088(1979)</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4.77</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8</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20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1M</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无</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2"/>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80286(1982)</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6~20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24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16M</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无</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3"/>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80386(1986)</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12.5~33</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zh-CN" altLang="en-US" sz="1800" b="0" dirty="0">
                          <a:solidFill>
                            <a:schemeClr val="accent2"/>
                          </a:solidFill>
                          <a:effectLst/>
                          <a:latin typeface="Tahoma" panose="020B0604030504040204" pitchFamily="34" charset="0"/>
                        </a:rPr>
                        <a:t>有</a:t>
                      </a:r>
                      <a:r>
                        <a:rPr lang="en-US" altLang="zh-CN" sz="1800" b="0" dirty="0">
                          <a:solidFill>
                            <a:schemeClr val="accent2"/>
                          </a:solidFill>
                          <a:effectLst/>
                          <a:latin typeface="Tahoma" panose="020B0604030504040204" pitchFamily="34" charset="0"/>
                        </a:rPr>
                        <a:t>(</a:t>
                      </a:r>
                      <a:r>
                        <a:rPr lang="zh-CN" altLang="en-US" sz="1800" b="0" dirty="0">
                          <a:solidFill>
                            <a:schemeClr val="accent2"/>
                          </a:solidFill>
                          <a:effectLst/>
                          <a:latin typeface="Tahoma" panose="020B0604030504040204" pitchFamily="34" charset="0"/>
                        </a:rPr>
                        <a:t>很少</a:t>
                      </a:r>
                      <a:r>
                        <a:rPr lang="en-US" altLang="zh-CN" sz="1800" b="0">
                          <a:solidFill>
                            <a:schemeClr val="accent2"/>
                          </a:solidFill>
                          <a:effectLst/>
                          <a:latin typeface="Tahoma" panose="020B0604030504040204" pitchFamily="34" charset="0"/>
                        </a:rPr>
                        <a:t>)</a:t>
                      </a:r>
                      <a:endParaRPr lang="zh-CN" altLang="en-US" sz="1800" b="0">
                        <a:solidFill>
                          <a:schemeClr val="accent2"/>
                        </a:solidFill>
                        <a:effectLst/>
                        <a:latin typeface="Tahoma" panose="020B0604030504040204" pitchFamily="34" charset="0"/>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4"/>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80486(1989)</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25~100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8KB</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5"/>
                  </a:ext>
                </a:extLst>
              </a:tr>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rgbClr val="CC0000"/>
                          </a:solidFill>
                          <a:effectLst/>
                          <a:latin typeface="Tahoma" panose="020B0604030504040204" pitchFamily="34" charset="0"/>
                        </a:rPr>
                        <a:t>Pentium(1993)</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60~166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16KB</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6"/>
                  </a:ext>
                </a:extLst>
              </a:tr>
              <a:tr h="639763">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a:solidFill>
                            <a:srgbClr val="CC0000"/>
                          </a:solidFill>
                          <a:effectLst/>
                          <a:latin typeface="Tahoma" panose="020B0604030504040204" pitchFamily="34" charset="0"/>
                          <a:sym typeface="+mn-ea"/>
                        </a:rPr>
                        <a:t>Pentium Pro</a:t>
                      </a:r>
                      <a:r>
                        <a:rPr lang="en-US" altLang="zh-CN" sz="1800" b="0">
                          <a:solidFill>
                            <a:srgbClr val="CC0000"/>
                          </a:solidFill>
                          <a:effectLst/>
                          <a:latin typeface="Tahoma" panose="020B0604030504040204" pitchFamily="34" charset="0"/>
                        </a:rPr>
                        <a:t>(1995)</a:t>
                      </a: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150~200</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16KB</a:t>
                      </a:r>
                    </a:p>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256K(</a:t>
                      </a:r>
                      <a:r>
                        <a:rPr lang="zh-CN" altLang="en-US" sz="1800" b="0" dirty="0">
                          <a:solidFill>
                            <a:schemeClr val="accent2"/>
                          </a:solidFill>
                          <a:effectLst/>
                          <a:latin typeface="Tahoma" panose="020B0604030504040204" pitchFamily="34" charset="0"/>
                        </a:rPr>
                        <a:t>二级</a:t>
                      </a:r>
                      <a:r>
                        <a:rPr lang="en-US" altLang="zh-CN" sz="1800" b="0">
                          <a:solidFill>
                            <a:schemeClr val="accent2"/>
                          </a:solidFill>
                          <a:effectLst/>
                          <a:latin typeface="Tahoma" panose="020B0604030504040204" pitchFamily="34" charset="0"/>
                        </a:rPr>
                        <a:t>)</a:t>
                      </a:r>
                      <a:endParaRPr lang="zh-CN" altLang="en-US" sz="1800" b="0">
                        <a:solidFill>
                          <a:schemeClr val="accent2"/>
                        </a:solidFill>
                        <a:effectLst/>
                        <a:latin typeface="Tahoma" panose="020B0604030504040204" pitchFamily="34" charset="0"/>
                      </a:endParaRP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12700"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7"/>
                  </a:ext>
                </a:extLst>
              </a:tr>
              <a:tr h="655637">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a:solidFill>
                            <a:srgbClr val="CC0000"/>
                          </a:solidFill>
                          <a:effectLst/>
                          <a:latin typeface="Tahoma" panose="020B0604030504040204" pitchFamily="34" charset="0"/>
                          <a:sym typeface="+mn-ea"/>
                        </a:rPr>
                        <a:t>Pentium </a:t>
                      </a:r>
                      <a:r>
                        <a:rPr lang="en-US" altLang="zh-CN" sz="1800" b="0">
                          <a:solidFill>
                            <a:srgbClr val="CC0000"/>
                          </a:solidFill>
                          <a:effectLst/>
                          <a:latin typeface="Tahoma" panose="020B0604030504040204" pitchFamily="34" charset="0"/>
                        </a:rPr>
                        <a:t>Ⅱ(1997)</a:t>
                      </a:r>
                      <a:endParaRPr lang="zh-CN" altLang="zh-CN" sz="1800" b="0">
                        <a:solidFill>
                          <a:srgbClr val="CC0000"/>
                        </a:solidFill>
                        <a:effectLst/>
                        <a:latin typeface="Tahoma" panose="020B0604030504040204" pitchFamily="34" charset="0"/>
                      </a:endParaRPr>
                    </a:p>
                  </a:txBody>
                  <a:tcPr anchor="ctr">
                    <a:lnL w="28575"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solidFill>
                            <a:schemeClr val="accent2"/>
                          </a:solidFill>
                          <a:effectLst/>
                          <a:latin typeface="Tahoma" panose="020B0604030504040204" pitchFamily="34" charset="0"/>
                        </a:rPr>
                        <a:t>32</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233~333</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36</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a:effectLst/>
                          <a:latin typeface="Tahoma" panose="020B0604030504040204" pitchFamily="34" charset="0"/>
                        </a:rPr>
                        <a:t>64G</a:t>
                      </a: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32KB</a:t>
                      </a:r>
                    </a:p>
                    <a:p>
                      <a:pPr marL="0" lvl="0" indent="0" algn="ctr" eaLnBrk="0" hangingPunct="0">
                        <a:spcBef>
                          <a:spcPct val="0"/>
                        </a:spcBef>
                        <a:buNone/>
                      </a:pPr>
                      <a:r>
                        <a:rPr lang="en-US" altLang="zh-CN" sz="1800" b="0" dirty="0">
                          <a:solidFill>
                            <a:schemeClr val="accent2"/>
                          </a:solidFill>
                          <a:effectLst/>
                          <a:latin typeface="Tahoma" panose="020B0604030504040204" pitchFamily="34" charset="0"/>
                        </a:rPr>
                        <a:t>512K(</a:t>
                      </a:r>
                      <a:r>
                        <a:rPr lang="zh-CN" altLang="en-US" sz="1800" b="0" dirty="0">
                          <a:solidFill>
                            <a:schemeClr val="accent2"/>
                          </a:solidFill>
                          <a:effectLst/>
                          <a:latin typeface="Tahoma" panose="020B0604030504040204" pitchFamily="34" charset="0"/>
                        </a:rPr>
                        <a:t>二级</a:t>
                      </a:r>
                      <a:r>
                        <a:rPr lang="en-US" altLang="zh-CN" sz="1800" b="0" dirty="0">
                          <a:solidFill>
                            <a:schemeClr val="accent2"/>
                          </a:solidFill>
                          <a:effectLst/>
                          <a:latin typeface="Tahoma" panose="020B0604030504040204" pitchFamily="34" charset="0"/>
                        </a:rPr>
                        <a:t>)</a:t>
                      </a:r>
                    </a:p>
                  </a:txBody>
                  <a:tcPr anchor="ctr">
                    <a:lnL w="12700" cap="flat" cmpd="sng">
                      <a:solidFill>
                        <a:schemeClr val="tx1"/>
                      </a:solidFill>
                      <a:prstDash val="solid"/>
                      <a:headEnd type="none" w="sm" len="sm"/>
                      <a:tailEnd type="none" w="sm" len="sm"/>
                    </a:lnL>
                    <a:lnR w="28575" cap="flat" cmpd="sng">
                      <a:solidFill>
                        <a:schemeClr val="tx1"/>
                      </a:solidFill>
                      <a:prstDash val="solid"/>
                      <a:headEnd type="none" w="sm" len="sm"/>
                      <a:tailEnd type="none" w="sm" len="sm"/>
                    </a:lnR>
                    <a:lnT w="12700" cap="flat" cmpd="sng">
                      <a:solidFill>
                        <a:schemeClr val="tx1"/>
                      </a:solidFill>
                      <a:prstDash val="solid"/>
                      <a:headEnd type="none" w="sm" len="sm"/>
                      <a:tailEnd type="none" w="sm" len="sm"/>
                    </a:lnT>
                    <a:lnB w="28575" cap="flat" cmpd="sng">
                      <a:solidFill>
                        <a:schemeClr val="tx1"/>
                      </a:solidFill>
                      <a:prstDash val="solid"/>
                      <a:headEnd type="none" w="sm" len="sm"/>
                      <a:tailEnd type="none" w="sm" len="sm"/>
                    </a:lnB>
                    <a:lnTlToBr>
                      <a:noFill/>
                    </a:lnTlToBr>
                    <a:lnBlToTr>
                      <a:noFill/>
                    </a:lnBlToTr>
                  </a:tcPr>
                </a:tc>
                <a:extLst>
                  <a:ext uri="{0D108BD9-81ED-4DB2-BD59-A6C34878D82A}">
                    <a16:rowId xmlns:a16="http://schemas.microsoft.com/office/drawing/2014/main" val="10008"/>
                  </a:ext>
                </a:extLst>
              </a:tr>
            </a:tbl>
          </a:graphicData>
        </a:graphic>
      </p:graphicFrame>
      <p:sp>
        <p:nvSpPr>
          <p:cNvPr id="4" name="文本框 2"/>
          <p:cNvSpPr txBox="1"/>
          <p:nvPr/>
        </p:nvSpPr>
        <p:spPr>
          <a:xfrm>
            <a:off x="457200" y="306705"/>
            <a:ext cx="3898776" cy="492443"/>
          </a:xfrm>
          <a:prstGeom prst="rect">
            <a:avLst/>
          </a:prstGeom>
          <a:noFill/>
        </p:spPr>
        <p:txBody>
          <a:bodyPr wrap="square" rtlCol="0" anchor="t">
            <a:spAutoFit/>
          </a:bodyPr>
          <a:lstStyle/>
          <a:p>
            <a:r>
              <a:rPr lang="en-US" altLang="zh-CN" sz="2600" kern="0" dirty="0">
                <a:solidFill>
                  <a:schemeClr val="tx2"/>
                </a:solidFill>
                <a:effectLst>
                  <a:outerShdw blurRad="38100" dist="38100" dir="2700000" algn="tl">
                    <a:srgbClr val="C0C0C0"/>
                  </a:outerShdw>
                </a:effectLst>
                <a:latin typeface="+mj-lt"/>
                <a:cs typeface="+mj-cs"/>
                <a:sym typeface="+mn-ea"/>
              </a:rPr>
              <a:t>80X86</a:t>
            </a:r>
            <a:r>
              <a:rPr lang="zh-CN" altLang="en-US" sz="2600" kern="0" dirty="0">
                <a:solidFill>
                  <a:schemeClr val="tx2"/>
                </a:solidFill>
                <a:effectLst>
                  <a:outerShdw blurRad="38100" dist="38100" dir="2700000" algn="tl">
                    <a:srgbClr val="C0C0C0"/>
                  </a:outerShdw>
                </a:effectLst>
                <a:latin typeface="+mj-lt"/>
                <a:cs typeface="+mj-cs"/>
                <a:sym typeface="+mn-ea"/>
              </a:rPr>
              <a:t>微处理器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69634"/>
          <p:cNvSpPr/>
          <p:nvPr/>
        </p:nvSpPr>
        <p:spPr>
          <a:xfrm>
            <a:off x="323528" y="1037902"/>
            <a:ext cx="8629650" cy="5843907"/>
          </a:xfrm>
          <a:prstGeom prst="rect">
            <a:avLst/>
          </a:prstGeom>
          <a:noFill/>
          <a:ln w="9525">
            <a:noFill/>
          </a:ln>
        </p:spPr>
        <p:txBody>
          <a:bodyPr>
            <a:spAutoFit/>
          </a:bodyPr>
          <a:lstStyle/>
          <a:p>
            <a:pPr eaLnBrk="0" hangingPunct="0"/>
            <a:r>
              <a:rPr lang="zh-CN" altLang="en-US" sz="2955" dirty="0">
                <a:solidFill>
                  <a:srgbClr val="FF3300"/>
                </a:solidFill>
                <a:effectLst>
                  <a:outerShdw blurRad="38100" dist="38100" dir="2700000" algn="tl">
                    <a:srgbClr val="C0C0C0"/>
                  </a:outerShdw>
                </a:effectLst>
                <a:latin typeface="+mn-lt"/>
                <a:ea typeface="+mn-ea"/>
              </a:rPr>
              <a:t>处理器字长</a:t>
            </a:r>
            <a:endParaRPr lang="en-US" altLang="zh-CN" sz="2955" dirty="0">
              <a:solidFill>
                <a:srgbClr val="FF3300"/>
              </a:solidFill>
              <a:effectLst>
                <a:outerShdw blurRad="38100" dist="38100" dir="2700000" algn="tl">
                  <a:srgbClr val="C0C0C0"/>
                </a:outerShdw>
              </a:effectLst>
              <a:latin typeface="+mn-lt"/>
              <a:ea typeface="+mn-ea"/>
            </a:endParaRPr>
          </a:p>
          <a:p>
            <a:pPr eaLnBrk="0" hangingPunct="0"/>
            <a:endParaRPr lang="en-US" altLang="zh-CN" sz="2955" dirty="0">
              <a:solidFill>
                <a:srgbClr val="FF3300"/>
              </a:solidFill>
              <a:effectLst>
                <a:outerShdw blurRad="38100" dist="38100" dir="2700000" algn="tl">
                  <a:srgbClr val="C0C0C0"/>
                </a:outerShdw>
              </a:effectLst>
              <a:latin typeface="+mn-lt"/>
              <a:ea typeface="+mn-ea"/>
            </a:endParaRPr>
          </a:p>
          <a:p>
            <a:pPr eaLnBrk="0" hangingPunct="0"/>
            <a:r>
              <a:rPr lang="en-US" b="0" dirty="0"/>
              <a:t>CPU</a:t>
            </a:r>
            <a:r>
              <a:rPr lang="zh-CN" altLang="en-US" b="0" dirty="0"/>
              <a:t>在单位时间内</a:t>
            </a:r>
            <a:r>
              <a:rPr lang="en-US" altLang="zh-CN" b="0" dirty="0"/>
              <a:t>(</a:t>
            </a:r>
            <a:r>
              <a:rPr lang="zh-CN" altLang="en-US" b="0" dirty="0"/>
              <a:t>一个时钟周期</a:t>
            </a:r>
            <a:r>
              <a:rPr lang="en-US" altLang="zh-CN" b="0" dirty="0"/>
              <a:t>)</a:t>
            </a:r>
            <a:r>
              <a:rPr lang="zh-CN" altLang="en-US" b="0" dirty="0"/>
              <a:t>能一次并行处理的二进制数的位数叫字长。</a:t>
            </a:r>
            <a:endParaRPr lang="en-US" altLang="zh-CN" sz="2955" dirty="0">
              <a:solidFill>
                <a:srgbClr val="FF3300"/>
              </a:solidFill>
              <a:effectLst>
                <a:outerShdw blurRad="38100" dist="38100" dir="2700000" algn="tl">
                  <a:srgbClr val="C0C0C0"/>
                </a:outerShdw>
              </a:effectLst>
              <a:latin typeface="+mn-lt"/>
              <a:ea typeface="+mn-ea"/>
            </a:endParaRPr>
          </a:p>
          <a:p>
            <a:pPr eaLnBrk="0" hangingPunct="0"/>
            <a:r>
              <a:rPr lang="zh-CN" altLang="en-US" b="0" dirty="0"/>
              <a:t>一般来讲，字长越大：</a:t>
            </a:r>
            <a:endParaRPr lang="en-US" altLang="zh-CN" b="0" dirty="0"/>
          </a:p>
          <a:p>
            <a:pPr marL="800100" lvl="1" indent="-342900" eaLnBrk="0" hangingPunct="0">
              <a:buFont typeface="Courier New" panose="02070309020205020404" pitchFamily="49" charset="0"/>
              <a:buChar char="o"/>
            </a:pPr>
            <a:r>
              <a:rPr lang="zh-CN" altLang="en-US" b="0" dirty="0"/>
              <a:t>运算速度越快</a:t>
            </a:r>
            <a:r>
              <a:rPr lang="en-US" altLang="zh-CN" b="0" dirty="0"/>
              <a:t> </a:t>
            </a:r>
          </a:p>
          <a:p>
            <a:pPr marL="800100" lvl="1" indent="-342900" eaLnBrk="0" hangingPunct="0">
              <a:buFont typeface="Courier New" panose="02070309020205020404" pitchFamily="49" charset="0"/>
              <a:buChar char="o"/>
            </a:pPr>
            <a:r>
              <a:rPr lang="zh-CN" altLang="en-US" b="0" dirty="0"/>
              <a:t>能够支持的寻址空间（内存）越大</a:t>
            </a:r>
            <a:r>
              <a:rPr lang="en-US" altLang="zh-CN" b="0" dirty="0"/>
              <a:t>  </a:t>
            </a:r>
          </a:p>
          <a:p>
            <a:pPr marL="0" lvl="1" eaLnBrk="0" hangingPunct="0"/>
            <a:endParaRPr lang="en-US" altLang="zh-CN" sz="2955" dirty="0">
              <a:solidFill>
                <a:srgbClr val="FF3300"/>
              </a:solidFill>
              <a:effectLst>
                <a:outerShdw blurRad="38100" dist="38100" dir="2700000" algn="tl">
                  <a:srgbClr val="C0C0C0"/>
                </a:outerShdw>
              </a:effectLst>
              <a:latin typeface="+mn-lt"/>
              <a:ea typeface="+mn-ea"/>
            </a:endParaRPr>
          </a:p>
          <a:p>
            <a:pPr marL="0" lvl="1" eaLnBrk="0" hangingPunct="0"/>
            <a:r>
              <a:rPr lang="zh-CN" altLang="en-US" sz="2955" dirty="0">
                <a:solidFill>
                  <a:srgbClr val="FF3300"/>
                </a:solidFill>
                <a:effectLst>
                  <a:outerShdw blurRad="38100" dist="38100" dir="2700000" algn="tl">
                    <a:srgbClr val="C0C0C0"/>
                  </a:outerShdw>
                </a:effectLst>
                <a:latin typeface="+mn-lt"/>
                <a:ea typeface="+mn-ea"/>
              </a:rPr>
              <a:t>处理器主频</a:t>
            </a:r>
            <a:endParaRPr lang="en-US" altLang="zh-CN" sz="2955" dirty="0">
              <a:solidFill>
                <a:srgbClr val="FF3300"/>
              </a:solidFill>
              <a:effectLst>
                <a:outerShdw blurRad="38100" dist="38100" dir="2700000" algn="tl">
                  <a:srgbClr val="C0C0C0"/>
                </a:outerShdw>
              </a:effectLst>
              <a:latin typeface="+mn-lt"/>
              <a:ea typeface="+mn-ea"/>
            </a:endParaRPr>
          </a:p>
          <a:p>
            <a:pPr marL="0" lvl="1" eaLnBrk="0" hangingPunct="0"/>
            <a:endParaRPr lang="en-US" altLang="zh-CN" sz="2955" dirty="0">
              <a:solidFill>
                <a:srgbClr val="FF3300"/>
              </a:solidFill>
              <a:effectLst>
                <a:outerShdw blurRad="38100" dist="38100" dir="2700000" algn="tl">
                  <a:srgbClr val="C0C0C0"/>
                </a:outerShdw>
              </a:effectLst>
              <a:latin typeface="+mn-lt"/>
              <a:ea typeface="+mn-ea"/>
            </a:endParaRPr>
          </a:p>
          <a:p>
            <a:pPr marL="0" lvl="1" eaLnBrk="0" hangingPunct="0"/>
            <a:r>
              <a:rPr lang="en-US" altLang="zh-CN" b="0" dirty="0"/>
              <a:t>CPU</a:t>
            </a:r>
            <a:r>
              <a:rPr lang="zh-CN" altLang="en-US" b="0" dirty="0"/>
              <a:t>内核工作的时钟频率，即每秒的时钟周期数。</a:t>
            </a:r>
            <a:endParaRPr lang="en-US" altLang="zh-CN" b="0" dirty="0"/>
          </a:p>
          <a:p>
            <a:pPr marL="800100" lvl="1" indent="-342900" eaLnBrk="0" hangingPunct="0">
              <a:buFont typeface="Courier New" panose="02070309020205020404" pitchFamily="49" charset="0"/>
              <a:buChar char="o"/>
            </a:pPr>
            <a:endParaRPr lang="en-US" altLang="zh-CN" b="0" dirty="0"/>
          </a:p>
          <a:p>
            <a:pPr marL="800100" lvl="1" indent="-342900" eaLnBrk="0" hangingPunct="0">
              <a:buFont typeface="Courier New" panose="02070309020205020404" pitchFamily="49" charset="0"/>
              <a:buChar char="o"/>
            </a:pPr>
            <a:endParaRPr lang="en-US" altLang="zh-CN" b="0" dirty="0"/>
          </a:p>
          <a:p>
            <a:pPr eaLnBrk="0" hangingPunct="0">
              <a:spcBef>
                <a:spcPts val="1200"/>
              </a:spcBef>
            </a:pPr>
            <a:r>
              <a:rPr lang="zh-CN" altLang="en-US" dirty="0">
                <a:latin typeface="华文宋体" panose="02010600040101010101" charset="-122"/>
                <a:ea typeface="华文宋体" panose="02010600040101010101" charset="-122"/>
              </a:rPr>
              <a:t>    </a:t>
            </a:r>
            <a:r>
              <a:rPr lang="zh-CN" altLang="en-US" b="1" dirty="0">
                <a:latin typeface="华文新魏" panose="02010800040101010101" pitchFamily="2" charset="-122"/>
                <a:ea typeface="华文新魏" panose="02010800040101010101" pitchFamily="2" charset="-122"/>
              </a:rPr>
              <a:t>    </a:t>
            </a:r>
            <a:endParaRPr lang="zh-CN" altLang="en-US" sz="2800" b="1" dirty="0">
              <a:latin typeface="Times New Roman" panose="02020603050405020304" pitchFamily="18" charset="0"/>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extLst>
      <p:ext uri="{BB962C8B-B14F-4D97-AF65-F5344CB8AC3E}">
        <p14:creationId xmlns:p14="http://schemas.microsoft.com/office/powerpoint/2010/main" val="5048891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olidFill>
                  <a:srgbClr val="FF0000"/>
                </a:solidFill>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097"/>
          <p:cNvSpPr>
            <a:spLocks noGrp="1"/>
          </p:cNvSpPr>
          <p:nvPr/>
        </p:nvSpPr>
        <p:spPr>
          <a:xfrm>
            <a:off x="685800" y="609600"/>
            <a:ext cx="7772400" cy="1143000"/>
          </a:xfrm>
          <a:prstGeom prst="rect">
            <a:avLst/>
          </a:prstGeom>
          <a:noFill/>
          <a:ln w="9525">
            <a:noFill/>
          </a:ln>
        </p:spPr>
        <p:txBody>
          <a:bodyPr anchor="ctr"/>
          <a:lstStyle/>
          <a:p>
            <a:pPr eaLnBrk="0" hangingPunct="0"/>
            <a:r>
              <a:rPr lang="en-US" altLang="zh-CN" sz="2800" b="1" dirty="0">
                <a:solidFill>
                  <a:srgbClr val="800000"/>
                </a:solidFill>
                <a:latin typeface="Times New Roman" panose="02020603050405020304" pitchFamily="18" charset="0"/>
              </a:rPr>
              <a:t>       </a:t>
            </a:r>
          </a:p>
        </p:txBody>
      </p:sp>
      <p:grpSp>
        <p:nvGrpSpPr>
          <p:cNvPr id="6" name="组合 5"/>
          <p:cNvGrpSpPr/>
          <p:nvPr/>
        </p:nvGrpSpPr>
        <p:grpSpPr>
          <a:xfrm>
            <a:off x="1014730" y="2056765"/>
            <a:ext cx="7162800" cy="3581400"/>
            <a:chOff x="1710" y="3855"/>
            <a:chExt cx="11280" cy="5640"/>
          </a:xfrm>
        </p:grpSpPr>
        <p:sp>
          <p:nvSpPr>
            <p:cNvPr id="4114" name="矩形 4113"/>
            <p:cNvSpPr/>
            <p:nvPr/>
          </p:nvSpPr>
          <p:spPr>
            <a:xfrm>
              <a:off x="8233" y="4574"/>
              <a:ext cx="4757" cy="4921"/>
            </a:xfrm>
            <a:prstGeom prst="rect">
              <a:avLst/>
            </a:prstGeom>
            <a:noFill/>
            <a:ln w="9525" cap="flat" cmpd="sng">
              <a:solidFill>
                <a:srgbClr val="00FFFF"/>
              </a:solidFill>
              <a:prstDash val="solid"/>
              <a:miter/>
              <a:headEnd type="none" w="med" len="med"/>
              <a:tailEnd type="none" w="med" len="med"/>
            </a:ln>
          </p:spPr>
          <p:txBody>
            <a:bodyPr/>
            <a:lstStyle/>
            <a:p>
              <a:endParaRPr lang="zh-CN" altLang="en-US"/>
            </a:p>
          </p:txBody>
        </p:sp>
        <p:sp>
          <p:nvSpPr>
            <p:cNvPr id="4116" name="文本框 4115"/>
            <p:cNvSpPr txBox="1"/>
            <p:nvPr/>
          </p:nvSpPr>
          <p:spPr>
            <a:xfrm>
              <a:off x="1710" y="4935"/>
              <a:ext cx="2400" cy="1125"/>
            </a:xfrm>
            <a:prstGeom prst="rect">
              <a:avLst/>
            </a:prstGeom>
            <a:noFill/>
            <a:ln w="12700" cap="sq" cmpd="sng">
              <a:solidFill>
                <a:srgbClr val="00FFFF"/>
              </a:solidFill>
              <a:prstDash val="solid"/>
              <a:miter/>
              <a:headEnd type="none" w="sm" len="sm"/>
              <a:tailEnd type="none" w="sm" len="sm"/>
            </a:ln>
          </p:spPr>
          <p:txBody>
            <a:bodyPr>
              <a:spAutoFit/>
            </a:bodyPr>
            <a:lstStyle/>
            <a:p>
              <a:pPr eaLnBrk="0" hangingPunct="0"/>
              <a:r>
                <a:rPr lang="zh-CN" altLang="en-US" sz="2000" b="1" dirty="0">
                  <a:solidFill>
                    <a:srgbClr val="FF00FF"/>
                  </a:solidFill>
                  <a:effectLst>
                    <a:outerShdw blurRad="38100" dist="38100" dir="2700000">
                      <a:srgbClr val="C0C0C0"/>
                    </a:outerShdw>
                  </a:effectLst>
                  <a:latin typeface="Times New Roman" panose="02020603050405020304" pitchFamily="18" charset="0"/>
                </a:rPr>
                <a:t>中央处理机</a:t>
              </a:r>
            </a:p>
            <a:p>
              <a:pPr eaLnBrk="0" hangingPunct="0"/>
              <a:r>
                <a:rPr lang="zh-CN" altLang="en-US" sz="2000" b="1" dirty="0">
                  <a:solidFill>
                    <a:srgbClr val="FF00FF"/>
                  </a:solidFill>
                  <a:effectLst>
                    <a:outerShdw blurRad="38100" dist="38100" dir="2700000">
                      <a:srgbClr val="C0C0C0"/>
                    </a:outerShdw>
                  </a:effectLst>
                  <a:latin typeface="Times New Roman" panose="02020603050405020304" pitchFamily="18" charset="0"/>
                </a:rPr>
                <a:t>      </a:t>
              </a:r>
              <a:r>
                <a:rPr lang="en-US" altLang="zh-CN" sz="2000" b="1">
                  <a:solidFill>
                    <a:srgbClr val="FF00FF"/>
                  </a:solidFill>
                  <a:effectLst>
                    <a:outerShdw blurRad="38100" dist="38100" dir="2700000">
                      <a:srgbClr val="C0C0C0"/>
                    </a:outerShdw>
                  </a:effectLst>
                  <a:latin typeface="Times New Roman" panose="02020603050405020304" pitchFamily="18" charset="0"/>
                </a:rPr>
                <a:t>CPU</a:t>
              </a:r>
            </a:p>
          </p:txBody>
        </p:sp>
        <p:sp>
          <p:nvSpPr>
            <p:cNvPr id="4117" name="文本框 4116"/>
            <p:cNvSpPr txBox="1"/>
            <p:nvPr/>
          </p:nvSpPr>
          <p:spPr>
            <a:xfrm>
              <a:off x="4950" y="4935"/>
              <a:ext cx="1920" cy="1125"/>
            </a:xfrm>
            <a:prstGeom prst="rect">
              <a:avLst/>
            </a:prstGeom>
            <a:noFill/>
            <a:ln w="12700" cap="sq" cmpd="sng">
              <a:solidFill>
                <a:srgbClr val="FF0000"/>
              </a:solidFill>
              <a:prstDash val="solid"/>
              <a:miter/>
              <a:headEnd type="none" w="sm" len="sm"/>
              <a:tailEnd type="none" w="sm" len="sm"/>
            </a:ln>
          </p:spPr>
          <p:txBody>
            <a:bodyPr>
              <a:spAutoFit/>
            </a:bodyPr>
            <a:lstStyle/>
            <a:p>
              <a:pPr eaLnBrk="0" hangingPunct="0"/>
              <a:r>
                <a:rPr lang="zh-CN" altLang="en-US" sz="2000" b="1" dirty="0">
                  <a:latin typeface="Times New Roman" panose="02020603050405020304" pitchFamily="18" charset="0"/>
                </a:rPr>
                <a:t>总线控制</a:t>
              </a:r>
            </a:p>
            <a:p>
              <a:pPr eaLnBrk="0" hangingPunct="0"/>
              <a:r>
                <a:rPr lang="zh-CN" altLang="en-US" sz="2000" b="1" dirty="0">
                  <a:latin typeface="Times New Roman" panose="02020603050405020304" pitchFamily="18" charset="0"/>
                </a:rPr>
                <a:t>  逻辑</a:t>
              </a:r>
            </a:p>
          </p:txBody>
        </p:sp>
        <p:sp>
          <p:nvSpPr>
            <p:cNvPr id="4118" name="左右箭头 4117"/>
            <p:cNvSpPr/>
            <p:nvPr/>
          </p:nvSpPr>
          <p:spPr>
            <a:xfrm>
              <a:off x="4110" y="5295"/>
              <a:ext cx="840" cy="720"/>
            </a:xfrm>
            <a:prstGeom prst="leftRightArrow">
              <a:avLst>
                <a:gd name="adj1" fmla="val 50000"/>
                <a:gd name="adj2" fmla="val 23333"/>
              </a:avLst>
            </a:prstGeom>
            <a:solidFill>
              <a:schemeClr val="accent1"/>
            </a:solidFill>
            <a:ln w="12700">
              <a:noFill/>
            </a:ln>
          </p:spPr>
          <p:txBody>
            <a:bodyPr/>
            <a:lstStyle/>
            <a:p>
              <a:endParaRPr lang="zh-CN" altLang="en-US"/>
            </a:p>
          </p:txBody>
        </p:sp>
        <p:sp>
          <p:nvSpPr>
            <p:cNvPr id="4119" name="左右箭头 4118"/>
            <p:cNvSpPr/>
            <p:nvPr/>
          </p:nvSpPr>
          <p:spPr>
            <a:xfrm>
              <a:off x="6870" y="5235"/>
              <a:ext cx="1680" cy="720"/>
            </a:xfrm>
            <a:prstGeom prst="leftRightArrow">
              <a:avLst>
                <a:gd name="adj1" fmla="val 50000"/>
                <a:gd name="adj2" fmla="val 46666"/>
              </a:avLst>
            </a:prstGeom>
            <a:solidFill>
              <a:schemeClr val="accent1"/>
            </a:solidFill>
            <a:ln w="12700">
              <a:noFill/>
            </a:ln>
          </p:spPr>
          <p:txBody>
            <a:bodyPr/>
            <a:lstStyle/>
            <a:p>
              <a:endParaRPr lang="zh-CN" altLang="en-US"/>
            </a:p>
          </p:txBody>
        </p:sp>
        <p:sp>
          <p:nvSpPr>
            <p:cNvPr id="4120" name="文本框 4119"/>
            <p:cNvSpPr txBox="1"/>
            <p:nvPr/>
          </p:nvSpPr>
          <p:spPr>
            <a:xfrm>
              <a:off x="8550" y="7695"/>
              <a:ext cx="1295" cy="645"/>
            </a:xfrm>
            <a:prstGeom prst="rect">
              <a:avLst/>
            </a:prstGeom>
            <a:noFill/>
            <a:ln w="12700" cap="sq" cmpd="sng">
              <a:solidFill>
                <a:srgbClr val="0000FF"/>
              </a:solidFill>
              <a:prstDash val="solid"/>
              <a:miter/>
              <a:headEnd type="none" w="sm" len="sm"/>
              <a:tailEnd type="none" w="sm" len="sm"/>
            </a:ln>
          </p:spPr>
          <p:txBody>
            <a:bodyPr>
              <a:spAutoFit/>
            </a:bodyPr>
            <a:lstStyle/>
            <a:p>
              <a:pPr eaLnBrk="0" hangingPunct="0"/>
              <a:r>
                <a:rPr lang="zh-CN" altLang="en-US" sz="2000" b="1" dirty="0">
                  <a:latin typeface="Times New Roman" panose="02020603050405020304" pitchFamily="18" charset="0"/>
                </a:rPr>
                <a:t>接 口</a:t>
              </a:r>
              <a:endParaRPr lang="zh-CN" altLang="en-US" b="1" dirty="0">
                <a:latin typeface="Times New Roman" panose="02020603050405020304" pitchFamily="18" charset="0"/>
              </a:endParaRPr>
            </a:p>
          </p:txBody>
        </p:sp>
        <p:sp>
          <p:nvSpPr>
            <p:cNvPr id="4121" name="文本框 4120"/>
            <p:cNvSpPr txBox="1"/>
            <p:nvPr/>
          </p:nvSpPr>
          <p:spPr>
            <a:xfrm>
              <a:off x="8550" y="5235"/>
              <a:ext cx="1335" cy="645"/>
            </a:xfrm>
            <a:prstGeom prst="rect">
              <a:avLst/>
            </a:prstGeom>
            <a:noFill/>
            <a:ln w="12700" cap="sq" cmpd="sng">
              <a:solidFill>
                <a:srgbClr val="0000FF"/>
              </a:solidFill>
              <a:prstDash val="solid"/>
              <a:miter/>
              <a:headEnd type="none" w="sm" len="sm"/>
              <a:tailEnd type="none" w="sm" len="sm"/>
            </a:ln>
          </p:spPr>
          <p:txBody>
            <a:bodyPr>
              <a:spAutoFit/>
            </a:bodyPr>
            <a:lstStyle/>
            <a:p>
              <a:pPr eaLnBrk="0" hangingPunct="0"/>
              <a:r>
                <a:rPr lang="zh-CN" altLang="en-US" sz="2000" b="1" dirty="0">
                  <a:latin typeface="Times New Roman" panose="02020603050405020304" pitchFamily="18" charset="0"/>
                </a:rPr>
                <a:t>接 口</a:t>
              </a:r>
            </a:p>
          </p:txBody>
        </p:sp>
        <p:sp>
          <p:nvSpPr>
            <p:cNvPr id="4122" name="文本框 4121"/>
            <p:cNvSpPr txBox="1"/>
            <p:nvPr/>
          </p:nvSpPr>
          <p:spPr>
            <a:xfrm>
              <a:off x="8550" y="3859"/>
              <a:ext cx="1920" cy="645"/>
            </a:xfrm>
            <a:prstGeom prst="rect">
              <a:avLst/>
            </a:prstGeom>
            <a:noFill/>
            <a:ln w="12700" cap="sq" cmpd="sng">
              <a:solidFill>
                <a:srgbClr val="00FFFF"/>
              </a:solidFill>
              <a:prstDash val="solid"/>
              <a:miter/>
              <a:headEnd type="none" w="sm" len="sm"/>
              <a:tailEnd type="none" w="sm" len="sm"/>
            </a:ln>
          </p:spPr>
          <p:txBody>
            <a:bodyPr wrap="none">
              <a:spAutoFit/>
            </a:bodyPr>
            <a:lstStyle/>
            <a:p>
              <a:pPr eaLnBrk="0" hangingPunct="0"/>
              <a:r>
                <a:rPr lang="zh-CN" altLang="en-US" sz="2000" b="1" dirty="0">
                  <a:solidFill>
                    <a:srgbClr val="FF00FF"/>
                  </a:solidFill>
                  <a:effectLst>
                    <a:outerShdw blurRad="38100" dist="38100" dir="2700000">
                      <a:srgbClr val="C0C0C0"/>
                    </a:outerShdw>
                  </a:effectLst>
                  <a:latin typeface="Times New Roman" panose="02020603050405020304" pitchFamily="18" charset="0"/>
                </a:rPr>
                <a:t>内存储器</a:t>
              </a:r>
            </a:p>
          </p:txBody>
        </p:sp>
        <p:sp>
          <p:nvSpPr>
            <p:cNvPr id="4123" name="左右箭头 4122"/>
            <p:cNvSpPr/>
            <p:nvPr/>
          </p:nvSpPr>
          <p:spPr>
            <a:xfrm>
              <a:off x="9870" y="5235"/>
              <a:ext cx="1080" cy="720"/>
            </a:xfrm>
            <a:prstGeom prst="leftRightArrow">
              <a:avLst>
                <a:gd name="adj1" fmla="val 50000"/>
                <a:gd name="adj2" fmla="val 30000"/>
              </a:avLst>
            </a:prstGeom>
            <a:solidFill>
              <a:schemeClr val="accent1"/>
            </a:solidFill>
            <a:ln w="12700">
              <a:noFill/>
            </a:ln>
          </p:spPr>
          <p:txBody>
            <a:bodyPr/>
            <a:lstStyle/>
            <a:p>
              <a:endParaRPr lang="zh-CN" altLang="en-US"/>
            </a:p>
          </p:txBody>
        </p:sp>
        <p:sp>
          <p:nvSpPr>
            <p:cNvPr id="4124" name="任意多边形 4123"/>
            <p:cNvSpPr/>
            <p:nvPr/>
          </p:nvSpPr>
          <p:spPr>
            <a:xfrm rot="5400000">
              <a:off x="7230" y="7095"/>
              <a:ext cx="1560" cy="1080"/>
            </a:xfrm>
            <a:custGeom>
              <a:avLst/>
              <a:gdLst>
                <a:gd name="txL" fmla="*/ 0 w 21600"/>
                <a:gd name="txT" fmla="*/ 14400 h 21600"/>
                <a:gd name="txR" fmla="*/ 18514 w 21600"/>
                <a:gd name="txB" fmla="*/ 21600 h 21600"/>
              </a:gdLst>
              <a:ahLst/>
              <a:cxnLst>
                <a:cxn ang="270">
                  <a:pos x="15428" y="0"/>
                </a:cxn>
                <a:cxn ang="180">
                  <a:pos x="9257" y="7200"/>
                </a:cxn>
                <a:cxn ang="180">
                  <a:pos x="0" y="18000"/>
                </a:cxn>
                <a:cxn ang="90">
                  <a:pos x="9257" y="21600"/>
                </a:cxn>
                <a:cxn ang="0">
                  <a:pos x="18514" y="15000"/>
                </a:cxn>
                <a:cxn ang="0">
                  <a:pos x="21600" y="7200"/>
                </a:cxn>
              </a:cxnLst>
              <a:rect l="txL" t="txT" r="txR" b="txB"/>
              <a:pathLst>
                <a:path w="21600" h="21600">
                  <a:moveTo>
                    <a:pt x="15428"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12700">
              <a:noFill/>
            </a:ln>
          </p:spPr>
          <p:txBody>
            <a:bodyPr/>
            <a:lstStyle/>
            <a:p>
              <a:endParaRPr lang="zh-CN" altLang="en-US"/>
            </a:p>
          </p:txBody>
        </p:sp>
        <p:sp>
          <p:nvSpPr>
            <p:cNvPr id="4125" name="任意多边形 4124"/>
            <p:cNvSpPr/>
            <p:nvPr/>
          </p:nvSpPr>
          <p:spPr>
            <a:xfrm rot="-5400000" flipV="1">
              <a:off x="7230" y="4095"/>
              <a:ext cx="1560" cy="1080"/>
            </a:xfrm>
            <a:custGeom>
              <a:avLst/>
              <a:gdLst>
                <a:gd name="txL" fmla="*/ 0 w 21600"/>
                <a:gd name="txT" fmla="*/ 14400 h 21600"/>
                <a:gd name="txR" fmla="*/ 18514 w 21600"/>
                <a:gd name="txB" fmla="*/ 21600 h 21600"/>
              </a:gdLst>
              <a:ahLst/>
              <a:cxnLst>
                <a:cxn ang="270">
                  <a:pos x="15428" y="0"/>
                </a:cxn>
                <a:cxn ang="180">
                  <a:pos x="9257" y="7200"/>
                </a:cxn>
                <a:cxn ang="180">
                  <a:pos x="0" y="18000"/>
                </a:cxn>
                <a:cxn ang="90">
                  <a:pos x="9257" y="21600"/>
                </a:cxn>
                <a:cxn ang="0">
                  <a:pos x="18514" y="15000"/>
                </a:cxn>
                <a:cxn ang="0">
                  <a:pos x="21600" y="7200"/>
                </a:cxn>
              </a:cxnLst>
              <a:rect l="txL" t="txT" r="txR" b="txB"/>
              <a:pathLst>
                <a:path w="21600" h="21600">
                  <a:moveTo>
                    <a:pt x="15428"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12700">
              <a:noFill/>
            </a:ln>
          </p:spPr>
          <p:txBody>
            <a:bodyPr/>
            <a:lstStyle/>
            <a:p>
              <a:endParaRPr lang="zh-CN" altLang="en-US"/>
            </a:p>
          </p:txBody>
        </p:sp>
        <p:sp>
          <p:nvSpPr>
            <p:cNvPr id="4126" name="左右箭头 4125"/>
            <p:cNvSpPr/>
            <p:nvPr/>
          </p:nvSpPr>
          <p:spPr>
            <a:xfrm>
              <a:off x="9870" y="7695"/>
              <a:ext cx="1080" cy="720"/>
            </a:xfrm>
            <a:prstGeom prst="leftRightArrow">
              <a:avLst>
                <a:gd name="adj1" fmla="val 50000"/>
                <a:gd name="adj2" fmla="val 30000"/>
              </a:avLst>
            </a:prstGeom>
            <a:solidFill>
              <a:schemeClr val="accent1"/>
            </a:solidFill>
            <a:ln w="12700">
              <a:noFill/>
            </a:ln>
          </p:spPr>
          <p:txBody>
            <a:bodyPr/>
            <a:lstStyle/>
            <a:p>
              <a:endParaRPr lang="zh-CN" altLang="en-US"/>
            </a:p>
          </p:txBody>
        </p:sp>
        <p:sp>
          <p:nvSpPr>
            <p:cNvPr id="4127" name="文本框 4126"/>
            <p:cNvSpPr txBox="1"/>
            <p:nvPr/>
          </p:nvSpPr>
          <p:spPr>
            <a:xfrm>
              <a:off x="10950" y="4815"/>
              <a:ext cx="1518" cy="1125"/>
            </a:xfrm>
            <a:prstGeom prst="rect">
              <a:avLst/>
            </a:prstGeom>
            <a:noFill/>
            <a:ln w="12700" cap="sq" cmpd="sng">
              <a:solidFill>
                <a:srgbClr val="0000FF"/>
              </a:solidFill>
              <a:prstDash val="solid"/>
              <a:miter/>
              <a:headEnd type="none" w="sm" len="sm"/>
              <a:tailEnd type="none" w="sm" len="sm"/>
            </a:ln>
          </p:spPr>
          <p:txBody>
            <a:bodyPr wrap="none">
              <a:spAutoFit/>
            </a:bodyPr>
            <a:lstStyle/>
            <a:p>
              <a:pPr eaLnBrk="0" hangingPunct="0"/>
              <a:r>
                <a:rPr lang="zh-CN" altLang="en-US" sz="2000" b="1" dirty="0">
                  <a:latin typeface="Times New Roman" panose="02020603050405020304" pitchFamily="18" charset="0"/>
                </a:rPr>
                <a:t>大容量</a:t>
              </a:r>
            </a:p>
            <a:p>
              <a:pPr eaLnBrk="0" hangingPunct="0"/>
              <a:r>
                <a:rPr lang="zh-CN" altLang="en-US" sz="2000" b="1" dirty="0">
                  <a:latin typeface="Times New Roman" panose="02020603050405020304" pitchFamily="18" charset="0"/>
                </a:rPr>
                <a:t>存储器</a:t>
              </a:r>
            </a:p>
          </p:txBody>
        </p:sp>
        <p:sp>
          <p:nvSpPr>
            <p:cNvPr id="4128" name="文本框 4127"/>
            <p:cNvSpPr txBox="1"/>
            <p:nvPr/>
          </p:nvSpPr>
          <p:spPr>
            <a:xfrm>
              <a:off x="10950" y="7695"/>
              <a:ext cx="1800" cy="645"/>
            </a:xfrm>
            <a:prstGeom prst="rect">
              <a:avLst/>
            </a:prstGeom>
            <a:noFill/>
            <a:ln w="12700" cap="sq" cmpd="sng">
              <a:solidFill>
                <a:srgbClr val="0000FF"/>
              </a:solidFill>
              <a:prstDash val="solid"/>
              <a:miter/>
              <a:headEnd type="none" w="sm" len="sm"/>
              <a:tailEnd type="none" w="sm" len="sm"/>
            </a:ln>
          </p:spPr>
          <p:txBody>
            <a:bodyPr>
              <a:spAutoFit/>
            </a:bodyPr>
            <a:lstStyle/>
            <a:p>
              <a:pPr eaLnBrk="0" hangingPunct="0"/>
              <a:r>
                <a:rPr lang="en-US" altLang="zh-CN" sz="2000" b="1" dirty="0">
                  <a:latin typeface="Times New Roman" panose="02020603050405020304" pitchFamily="18" charset="0"/>
                </a:rPr>
                <a:t>I/O</a:t>
              </a:r>
              <a:r>
                <a:rPr lang="zh-CN" altLang="en-US" sz="2000" b="1" dirty="0">
                  <a:latin typeface="Times New Roman" panose="02020603050405020304" pitchFamily="18" charset="0"/>
                </a:rPr>
                <a:t>设备</a:t>
              </a:r>
            </a:p>
          </p:txBody>
        </p:sp>
        <p:sp>
          <p:nvSpPr>
            <p:cNvPr id="4129" name="矩形 4128"/>
            <p:cNvSpPr/>
            <p:nvPr/>
          </p:nvSpPr>
          <p:spPr>
            <a:xfrm>
              <a:off x="10590" y="4575"/>
              <a:ext cx="2400" cy="4920"/>
            </a:xfrm>
            <a:prstGeom prst="rect">
              <a:avLst/>
            </a:prstGeom>
            <a:noFill/>
            <a:ln w="12700">
              <a:noFill/>
            </a:ln>
          </p:spPr>
          <p:txBody>
            <a:bodyPr/>
            <a:lstStyle/>
            <a:p>
              <a:endParaRPr lang="zh-CN" altLang="en-US"/>
            </a:p>
          </p:txBody>
        </p:sp>
        <p:sp>
          <p:nvSpPr>
            <p:cNvPr id="4130" name="文本框 4129"/>
            <p:cNvSpPr txBox="1"/>
            <p:nvPr/>
          </p:nvSpPr>
          <p:spPr>
            <a:xfrm>
              <a:off x="10830" y="8655"/>
              <a:ext cx="2093" cy="645"/>
            </a:xfrm>
            <a:prstGeom prst="rect">
              <a:avLst/>
            </a:prstGeom>
            <a:noFill/>
            <a:ln w="12700" cap="sq" cmpd="sng">
              <a:solidFill>
                <a:srgbClr val="0000FF"/>
              </a:solidFill>
              <a:prstDash val="solid"/>
              <a:miter/>
              <a:headEnd type="none" w="sm" len="sm"/>
              <a:tailEnd type="none" w="sm" len="sm"/>
            </a:ln>
          </p:spPr>
          <p:txBody>
            <a:bodyPr wrap="none">
              <a:spAutoFit/>
            </a:bodyPr>
            <a:lstStyle/>
            <a:p>
              <a:pPr eaLnBrk="0" hangingPunct="0"/>
              <a:r>
                <a:rPr lang="en-US" altLang="zh-CN" sz="2000" b="1" dirty="0">
                  <a:solidFill>
                    <a:srgbClr val="FF00FF"/>
                  </a:solidFill>
                  <a:effectLst>
                    <a:outerShdw blurRad="38100" dist="38100" dir="2700000">
                      <a:srgbClr val="C0C0C0"/>
                    </a:outerShdw>
                  </a:effectLst>
                  <a:latin typeface="Times New Roman" panose="02020603050405020304" pitchFamily="18" charset="0"/>
                </a:rPr>
                <a:t>I/O</a:t>
              </a:r>
              <a:r>
                <a:rPr lang="zh-CN" altLang="en-US" sz="2000" b="1" dirty="0">
                  <a:solidFill>
                    <a:srgbClr val="FF00FF"/>
                  </a:solidFill>
                  <a:effectLst>
                    <a:outerShdw blurRad="38100" dist="38100" dir="2700000">
                      <a:srgbClr val="C0C0C0"/>
                    </a:outerShdw>
                  </a:effectLst>
                  <a:latin typeface="Times New Roman" panose="02020603050405020304" pitchFamily="18" charset="0"/>
                </a:rPr>
                <a:t>子系统</a:t>
              </a:r>
            </a:p>
          </p:txBody>
        </p:sp>
        <p:sp>
          <p:nvSpPr>
            <p:cNvPr id="4131" name="文本框 4130"/>
            <p:cNvSpPr txBox="1"/>
            <p:nvPr/>
          </p:nvSpPr>
          <p:spPr>
            <a:xfrm>
              <a:off x="6750" y="6495"/>
              <a:ext cx="770" cy="1800"/>
            </a:xfrm>
            <a:prstGeom prst="rect">
              <a:avLst/>
            </a:prstGeom>
            <a:noFill/>
            <a:ln w="12700">
              <a:noFill/>
            </a:ln>
          </p:spPr>
          <p:txBody>
            <a:bodyPr vert="eaVert">
              <a:spAutoFit/>
            </a:bodyPr>
            <a:lstStyle/>
            <a:p>
              <a:pPr eaLnBrk="0" hangingPunct="0"/>
              <a:r>
                <a:rPr lang="zh-CN" altLang="en-US" sz="2000" b="1" dirty="0">
                  <a:latin typeface="Times New Roman" panose="02020603050405020304" pitchFamily="18" charset="0"/>
                </a:rPr>
                <a:t>系统总线</a:t>
              </a:r>
            </a:p>
          </p:txBody>
        </p:sp>
        <p:sp>
          <p:nvSpPr>
            <p:cNvPr id="4132" name="矩形 4131"/>
            <p:cNvSpPr/>
            <p:nvPr/>
          </p:nvSpPr>
          <p:spPr>
            <a:xfrm>
              <a:off x="7470" y="5775"/>
              <a:ext cx="360" cy="1200"/>
            </a:xfrm>
            <a:prstGeom prst="rect">
              <a:avLst/>
            </a:prstGeom>
            <a:solidFill>
              <a:schemeClr val="accent1"/>
            </a:solidFill>
            <a:ln w="12700">
              <a:noFill/>
            </a:ln>
          </p:spPr>
          <p:txBody>
            <a:bodyPr/>
            <a:lstStyle/>
            <a:p>
              <a:endParaRPr lang="zh-CN" altLang="en-US"/>
            </a:p>
          </p:txBody>
        </p:sp>
        <p:sp>
          <p:nvSpPr>
            <p:cNvPr id="4133" name="文本框 4132"/>
            <p:cNvSpPr txBox="1"/>
            <p:nvPr/>
          </p:nvSpPr>
          <p:spPr>
            <a:xfrm>
              <a:off x="8933" y="5970"/>
              <a:ext cx="562" cy="1870"/>
            </a:xfrm>
            <a:prstGeom prst="rect">
              <a:avLst/>
            </a:prstGeom>
            <a:noFill/>
            <a:ln w="12700">
              <a:noFill/>
            </a:ln>
          </p:spPr>
          <p:txBody>
            <a:bodyPr>
              <a:spAutoFit/>
            </a:bodyPr>
            <a:lstStyle/>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p:txBody>
        </p:sp>
        <p:sp>
          <p:nvSpPr>
            <p:cNvPr id="4134" name="文本框 4133"/>
            <p:cNvSpPr txBox="1"/>
            <p:nvPr/>
          </p:nvSpPr>
          <p:spPr>
            <a:xfrm>
              <a:off x="11288" y="5948"/>
              <a:ext cx="720" cy="1870"/>
            </a:xfrm>
            <a:prstGeom prst="rect">
              <a:avLst/>
            </a:prstGeom>
            <a:noFill/>
            <a:ln w="12700">
              <a:noFill/>
            </a:ln>
          </p:spPr>
          <p:txBody>
            <a:bodyPr>
              <a:spAutoFit/>
            </a:bodyPr>
            <a:lstStyle/>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a:p>
              <a:pPr eaLnBrk="0" hangingPunct="0"/>
              <a:r>
                <a:rPr lang="en-US" altLang="zh-CN" b="1">
                  <a:latin typeface="Times New Roman" panose="02020603050405020304" pitchFamily="18" charset="0"/>
                </a:rPr>
                <a:t>.</a:t>
              </a:r>
            </a:p>
          </p:txBody>
        </p:sp>
        <p:sp>
          <p:nvSpPr>
            <p:cNvPr id="4135" name="右箭头 4134"/>
            <p:cNvSpPr/>
            <p:nvPr/>
          </p:nvSpPr>
          <p:spPr>
            <a:xfrm>
              <a:off x="7590" y="6495"/>
              <a:ext cx="960" cy="720"/>
            </a:xfrm>
            <a:prstGeom prst="rightArrow">
              <a:avLst>
                <a:gd name="adj1" fmla="val 50000"/>
                <a:gd name="adj2" fmla="val 33333"/>
              </a:avLst>
            </a:prstGeom>
            <a:solidFill>
              <a:schemeClr val="accent1"/>
            </a:solidFill>
            <a:ln w="12700">
              <a:noFill/>
            </a:ln>
          </p:spPr>
          <p:txBody>
            <a:bodyPr/>
            <a:lstStyle/>
            <a:p>
              <a:endParaRPr lang="zh-CN" altLang="en-US"/>
            </a:p>
          </p:txBody>
        </p:sp>
      </p:grpSp>
      <p:sp>
        <p:nvSpPr>
          <p:cNvPr id="6168" name="文本框 6167"/>
          <p:cNvSpPr txBox="1"/>
          <p:nvPr/>
        </p:nvSpPr>
        <p:spPr>
          <a:xfrm>
            <a:off x="876300" y="5818505"/>
            <a:ext cx="5281295" cy="460375"/>
          </a:xfrm>
          <a:prstGeom prst="rect">
            <a:avLst/>
          </a:prstGeom>
          <a:noFill/>
          <a:ln w="12700">
            <a:noFill/>
          </a:ln>
        </p:spPr>
        <p:txBody>
          <a:bodyPr wrap="square">
            <a:spAutoFit/>
          </a:bodyPr>
          <a:lstStyle/>
          <a:p>
            <a:pPr marL="457200" indent="-457200">
              <a:spcBef>
                <a:spcPct val="50000"/>
              </a:spcBef>
              <a:buFont typeface="Wingdings" panose="05000000000000000000" charset="0"/>
              <a:buChar char=""/>
            </a:pPr>
            <a:r>
              <a:rPr lang="zh-CN" altLang="en-US" b="1" dirty="0">
                <a:solidFill>
                  <a:srgbClr val="000000"/>
                </a:solidFill>
                <a:latin typeface="Times New Roman" panose="02020603050405020304" pitchFamily="18" charset="0"/>
                <a:ea typeface="楷体_GB2312" pitchFamily="49" charset="-122"/>
              </a:rPr>
              <a:t>软件：</a:t>
            </a:r>
            <a:r>
              <a:rPr lang="zh-CN" altLang="en-US" dirty="0">
                <a:solidFill>
                  <a:srgbClr val="000000"/>
                </a:solidFill>
                <a:latin typeface="Times New Roman" panose="02020603050405020304" pitchFamily="18" charset="0"/>
                <a:ea typeface="宋体" panose="02010600030101010101" pitchFamily="2" charset="-122"/>
              </a:rPr>
              <a:t>系统软件 </a:t>
            </a:r>
            <a:r>
              <a:rPr lang="en-US" altLang="zh-CN" dirty="0">
                <a:solidFill>
                  <a:srgbClr val="000000"/>
                </a:solidFill>
                <a:latin typeface="Times New Roman" panose="02020603050405020304" pitchFamily="18" charset="0"/>
                <a:ea typeface="宋体" panose="02010600030101010101" pitchFamily="2" charset="-122"/>
              </a:rPr>
              <a:t>&amp;</a:t>
            </a:r>
            <a:r>
              <a:rPr lang="zh-CN" altLang="en-US" dirty="0">
                <a:solidFill>
                  <a:srgbClr val="000000"/>
                </a:solidFill>
                <a:latin typeface="Times New Roman" panose="02020603050405020304" pitchFamily="18" charset="0"/>
                <a:ea typeface="宋体" panose="02010600030101010101" pitchFamily="2" charset="-122"/>
              </a:rPr>
              <a:t> 用户软件</a:t>
            </a:r>
          </a:p>
        </p:txBody>
      </p:sp>
      <p:sp>
        <p:nvSpPr>
          <p:cNvPr id="5" name="文本框 4"/>
          <p:cNvSpPr txBox="1"/>
          <p:nvPr/>
        </p:nvSpPr>
        <p:spPr>
          <a:xfrm>
            <a:off x="876300" y="1182370"/>
            <a:ext cx="6634480" cy="460375"/>
          </a:xfrm>
          <a:prstGeom prst="rect">
            <a:avLst/>
          </a:prstGeom>
          <a:noFill/>
        </p:spPr>
        <p:txBody>
          <a:bodyPr wrap="none" rtlCol="0" anchor="t">
            <a:spAutoFit/>
          </a:bodyPr>
          <a:lstStyle/>
          <a:p>
            <a:pPr marL="342900" indent="-342900">
              <a:buFont typeface="Wingdings" panose="05000000000000000000" charset="0"/>
              <a:buChar char=""/>
            </a:pPr>
            <a:r>
              <a:rPr lang="zh-CN" altLang="en-US" dirty="0">
                <a:latin typeface="华文宋体" panose="02010600040101010101" charset="-122"/>
                <a:ea typeface="华文宋体" panose="02010600040101010101" charset="-122"/>
                <a:sym typeface="+mn-ea"/>
              </a:rPr>
              <a:t>硬件：</a:t>
            </a:r>
            <a:r>
              <a:rPr lang="zh-CN" altLang="en-US" dirty="0">
                <a:solidFill>
                  <a:srgbClr val="FF00FF"/>
                </a:solidFill>
                <a:latin typeface="华文宋体" panose="02010600040101010101" charset="-122"/>
                <a:ea typeface="华文宋体" panose="02010600040101010101" charset="-122"/>
                <a:sym typeface="+mn-ea"/>
              </a:rPr>
              <a:t>三个主要组成部分</a:t>
            </a:r>
            <a:r>
              <a:rPr lang="zh-CN" altLang="en-US" dirty="0">
                <a:latin typeface="华文宋体" panose="02010600040101010101" charset="-122"/>
                <a:ea typeface="华文宋体" panose="02010600040101010101" charset="-122"/>
                <a:sym typeface="+mn-ea"/>
              </a:rPr>
              <a:t>，用系统总线连接。</a:t>
            </a:r>
            <a:endParaRPr lang="zh-CN" altLang="en-US">
              <a:latin typeface="华文宋体" panose="02010600040101010101" charset="-122"/>
              <a:ea typeface="华文宋体" panose="02010600040101010101" charset="-122"/>
            </a:endParaRPr>
          </a:p>
        </p:txBody>
      </p:sp>
      <p:sp>
        <p:nvSpPr>
          <p:cNvPr id="2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410210" y="0"/>
            <a:ext cx="8484870" cy="899160"/>
          </a:xfrm>
        </p:spPr>
        <p:txBody>
          <a:bodyPr vert="horz" wrap="square" lIns="91440" tIns="45720" rIns="91440" bIns="45720" anchor="ctr"/>
          <a:lstStyle/>
          <a:p>
            <a:pPr algn="l" eaLnBrk="1" hangingPunct="1"/>
            <a:r>
              <a:rPr lang="zh-CN" altLang="en-US" sz="2600" dirty="0">
                <a:ea typeface="宋体" panose="02010600030101010101" pitchFamily="2" charset="-122"/>
              </a:rPr>
              <a:t>教材与参考书</a:t>
            </a:r>
          </a:p>
        </p:txBody>
      </p:sp>
      <p:sp>
        <p:nvSpPr>
          <p:cNvPr id="7171" name="Rectangle 3"/>
          <p:cNvSpPr>
            <a:spLocks noGrp="1" noChangeArrowheads="1"/>
          </p:cNvSpPr>
          <p:nvPr>
            <p:ph idx="1"/>
          </p:nvPr>
        </p:nvSpPr>
        <p:spPr>
          <a:xfrm>
            <a:off x="233045" y="3725545"/>
            <a:ext cx="8360410" cy="2895600"/>
          </a:xfrm>
        </p:spPr>
        <p:txBody>
          <a:bodyPr vert="horz" wrap="square" lIns="91440" tIns="45720" rIns="91440" bIns="45720" numCol="1" anchor="t" anchorCtr="0" compatLnSpc="1"/>
          <a:lstStyle/>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沈美明、温冬婵，《IBM-PC汇编语言程序设计（第二版）》，清华大学出版，2012，ISBN：9787302046646。</a:t>
            </a: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沈美明、温冬婵，《IBM-PC汇编语言程序设计实验教程》，清华大学出版，2012，ISBN：9787302010333。</a:t>
            </a: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endParaRPr kumimoji="0" lang="en-IE"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endParaRPr>
          </a:p>
          <a:p>
            <a:pPr marL="444500" marR="0" lvl="0" indent="-444500" algn="l" defTabSz="914400" rtl="0" eaLnBrk="1" fontAlgn="base" latinLnBrk="0" hangingPunct="1">
              <a:lnSpc>
                <a:spcPct val="100000"/>
              </a:lnSpc>
              <a:spcBef>
                <a:spcPct val="20000"/>
              </a:spcBef>
              <a:spcAft>
                <a:spcPct val="0"/>
              </a:spcAft>
              <a:buClrTx/>
              <a:buSzTx/>
              <a:buFont typeface="Wingdings" panose="05000000000000000000" pitchFamily="2" charset="2"/>
              <a:buChar char="n"/>
              <a:tabLst>
                <a:tab pos="444500" algn="l"/>
              </a:tabLst>
              <a:defRPr/>
            </a:pPr>
            <a:r>
              <a:rPr kumimoji="0" lang="zh-CN" altLang="en-US"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助教：</a:t>
            </a:r>
            <a:r>
              <a:rPr kumimoji="0" lang="en-US" altLang="zh-CN" sz="2000" b="0" i="0" u="none" strike="noStrike" kern="0" cap="none" spc="0" normalizeH="0" baseline="0" noProof="0" dirty="0">
                <a:ln>
                  <a:noFill/>
                </a:ln>
                <a:solidFill>
                  <a:schemeClr val="tx1"/>
                </a:solidFill>
                <a:effectLst/>
                <a:uLnTx/>
                <a:uFillTx/>
                <a:latin typeface="+mn-lt"/>
                <a:ea typeface="宋体" panose="02010600030101010101" pitchFamily="2" charset="-122"/>
                <a:cs typeface="+mn-cs"/>
              </a:rPr>
              <a:t> </a:t>
            </a:r>
          </a:p>
          <a:p>
            <a:pPr marL="484505" lvl="1" indent="0" eaLnBrk="1" hangingPunct="1">
              <a:buClrTx/>
              <a:buSzTx/>
              <a:buNone/>
              <a:tabLst>
                <a:tab pos="1524000" algn="l"/>
              </a:tabLst>
              <a:defRPr/>
            </a:pPr>
            <a:r>
              <a:rPr lang="en-US" altLang="zh-CN" sz="1600" dirty="0">
                <a:ea typeface="宋体" panose="02010600030101010101" pitchFamily="2" charset="-122"/>
              </a:rPr>
              <a:t>(</a:t>
            </a:r>
            <a:r>
              <a:rPr lang="zh-CN" altLang="en-US" sz="1600" dirty="0">
                <a:ea typeface="宋体" panose="02010600030101010101" pitchFamily="2" charset="-122"/>
              </a:rPr>
              <a:t>周一三班</a:t>
            </a:r>
            <a:r>
              <a:rPr lang="en-US" altLang="zh-CN" sz="1600" dirty="0">
                <a:ea typeface="宋体" panose="02010600030101010101" pitchFamily="2" charset="-122"/>
              </a:rPr>
              <a:t>) </a:t>
            </a:r>
            <a:r>
              <a:rPr lang="zh-CN" altLang="en-US" sz="1600" dirty="0">
                <a:ea typeface="宋体" panose="02010600030101010101" pitchFamily="2" charset="-122"/>
              </a:rPr>
              <a:t>林霭良（</a:t>
            </a:r>
            <a:r>
              <a:rPr lang="en-US" altLang="zh-CN" sz="1600" dirty="0">
                <a:ea typeface="宋体" panose="02010600030101010101" pitchFamily="2" charset="-122"/>
              </a:rPr>
              <a:t>17806751238</a:t>
            </a:r>
            <a:r>
              <a:rPr lang="zh-CN" altLang="en-US" sz="1600" dirty="0">
                <a:ea typeface="宋体" panose="02010600030101010101" pitchFamily="2" charset="-122"/>
              </a:rPr>
              <a:t>）、纪浩博（</a:t>
            </a:r>
            <a:r>
              <a:rPr lang="en-US" altLang="zh-CN" sz="1600" dirty="0">
                <a:ea typeface="宋体" panose="02010600030101010101" pitchFamily="2" charset="-122"/>
              </a:rPr>
              <a:t>18846143396</a:t>
            </a:r>
            <a:r>
              <a:rPr lang="zh-CN" altLang="en-US" sz="1600" dirty="0">
                <a:ea typeface="宋体" panose="02010600030101010101" pitchFamily="2" charset="-122"/>
              </a:rPr>
              <a:t>）、许嘉谕（</a:t>
            </a:r>
            <a:r>
              <a:rPr lang="en-US" altLang="zh-CN" sz="1600" dirty="0">
                <a:ea typeface="宋体" panose="02010600030101010101" pitchFamily="2" charset="-122"/>
              </a:rPr>
              <a:t>13556928277</a:t>
            </a:r>
            <a:r>
              <a:rPr kumimoji="0" lang="zh-CN" altLang="en-US" sz="1600" b="0" i="0" u="none" strike="noStrike" kern="0" cap="none" spc="0" normalizeH="0" baseline="0" noProof="0" dirty="0">
                <a:ln>
                  <a:noFill/>
                </a:ln>
                <a:solidFill>
                  <a:schemeClr val="tx1"/>
                </a:solidFill>
                <a:effectLst/>
                <a:uLnTx/>
                <a:uFillTx/>
                <a:latin typeface="+mn-lt"/>
                <a:ea typeface="宋体" panose="02010600030101010101" pitchFamily="2" charset="-122"/>
              </a:rPr>
              <a:t>）</a:t>
            </a:r>
            <a:endParaRPr kumimoji="0" lang="en-US" altLang="zh-CN" sz="1600" b="0" i="0" u="none" strike="noStrike" kern="0" cap="none" spc="0" normalizeH="0" baseline="0" noProof="0" dirty="0">
              <a:ln>
                <a:noFill/>
              </a:ln>
              <a:solidFill>
                <a:schemeClr val="tx1"/>
              </a:solidFill>
              <a:effectLst/>
              <a:uLnTx/>
              <a:uFillTx/>
              <a:latin typeface="+mn-lt"/>
              <a:ea typeface="宋体" panose="02010600030101010101" pitchFamily="2" charset="-122"/>
            </a:endParaRPr>
          </a:p>
          <a:p>
            <a:pPr marL="484505" lvl="1" indent="0" eaLnBrk="1" hangingPunct="1">
              <a:buClrTx/>
              <a:buSzTx/>
              <a:buNone/>
              <a:tabLst>
                <a:tab pos="1524000" algn="l"/>
              </a:tabLst>
              <a:defRPr/>
            </a:pPr>
            <a:r>
              <a:rPr lang="en-US" altLang="zh-CN" sz="1600" dirty="0">
                <a:ea typeface="宋体" panose="02010600030101010101" pitchFamily="2" charset="-122"/>
              </a:rPr>
              <a:t>(</a:t>
            </a:r>
            <a:r>
              <a:rPr lang="zh-CN" altLang="en-US" sz="1600" dirty="0">
                <a:ea typeface="宋体" panose="02010600030101010101" pitchFamily="2" charset="-122"/>
              </a:rPr>
              <a:t>周二五班</a:t>
            </a:r>
            <a:r>
              <a:rPr lang="en-US" altLang="zh-CN" sz="1600" dirty="0">
                <a:ea typeface="宋体" panose="02010600030101010101" pitchFamily="2" charset="-122"/>
              </a:rPr>
              <a:t>) </a:t>
            </a:r>
            <a:r>
              <a:rPr lang="zh-CN" altLang="en-US" sz="1600" dirty="0">
                <a:ea typeface="宋体" panose="02010600030101010101" pitchFamily="2" charset="-122"/>
              </a:rPr>
              <a:t>张佳彤（</a:t>
            </a:r>
            <a:r>
              <a:rPr lang="en-US" altLang="zh-CN" sz="1600" dirty="0">
                <a:ea typeface="宋体" panose="02010600030101010101" pitchFamily="2" charset="-122"/>
              </a:rPr>
              <a:t>17713625461</a:t>
            </a:r>
            <a:r>
              <a:rPr lang="zh-CN" altLang="en-US" sz="1600" dirty="0">
                <a:ea typeface="宋体" panose="02010600030101010101" pitchFamily="2" charset="-122"/>
              </a:rPr>
              <a:t>）、 吴双 （</a:t>
            </a:r>
            <a:r>
              <a:rPr lang="en-US" altLang="zh-CN" sz="1600" dirty="0">
                <a:ea typeface="宋体" panose="02010600030101010101" pitchFamily="2" charset="-122"/>
              </a:rPr>
              <a:t>17796407182 </a:t>
            </a:r>
            <a:r>
              <a:rPr lang="zh-CN" altLang="en-US" sz="1600" dirty="0">
                <a:ea typeface="宋体" panose="02010600030101010101" pitchFamily="2" charset="-122"/>
              </a:rPr>
              <a:t> ）、梅殿文（</a:t>
            </a:r>
            <a:r>
              <a:rPr lang="en-US" altLang="zh-CN" sz="1600" dirty="0">
                <a:ea typeface="宋体" panose="02010600030101010101" pitchFamily="2" charset="-122"/>
              </a:rPr>
              <a:t>15217754482</a:t>
            </a:r>
            <a:r>
              <a:rPr kumimoji="0" lang="zh-CN" altLang="en-US" sz="1600" b="0" i="0" u="none" strike="noStrike" kern="0" cap="none" spc="0" normalizeH="0" baseline="0" noProof="0" dirty="0">
                <a:ln>
                  <a:noFill/>
                </a:ln>
                <a:solidFill>
                  <a:schemeClr val="tx1"/>
                </a:solidFill>
                <a:effectLst/>
                <a:uLnTx/>
                <a:uFillTx/>
                <a:latin typeface="+mn-lt"/>
                <a:ea typeface="宋体" panose="02010600030101010101" pitchFamily="2" charset="-122"/>
              </a:rPr>
              <a:t>）</a:t>
            </a:r>
            <a:endParaRPr kumimoji="0" lang="en-US" altLang="zh-CN" sz="1600" b="0" i="0" u="none" strike="noStrike" kern="0" cap="none" spc="0" normalizeH="0" baseline="0" noProof="0" dirty="0">
              <a:ln>
                <a:noFill/>
              </a:ln>
              <a:solidFill>
                <a:schemeClr val="tx1"/>
              </a:solidFill>
              <a:effectLst/>
              <a:uLnTx/>
              <a:uFillTx/>
              <a:latin typeface="+mn-lt"/>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904365" y="979170"/>
            <a:ext cx="1837690" cy="2663825"/>
          </a:xfrm>
          <a:prstGeom prst="rect">
            <a:avLst/>
          </a:prstGeom>
        </p:spPr>
      </p:pic>
      <p:pic>
        <p:nvPicPr>
          <p:cNvPr id="3" name="图片 2"/>
          <p:cNvPicPr>
            <a:picLocks noChangeAspect="1"/>
          </p:cNvPicPr>
          <p:nvPr/>
        </p:nvPicPr>
        <p:blipFill>
          <a:blip r:embed="rId4"/>
          <a:stretch>
            <a:fillRect/>
          </a:stretch>
        </p:blipFill>
        <p:spPr>
          <a:xfrm>
            <a:off x="5165725" y="979170"/>
            <a:ext cx="1878330" cy="2664460"/>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93" name="矩形 58392"/>
          <p:cNvSpPr/>
          <p:nvPr/>
        </p:nvSpPr>
        <p:spPr>
          <a:xfrm>
            <a:off x="457200" y="1082675"/>
            <a:ext cx="8277860" cy="5016758"/>
          </a:xfrm>
          <a:prstGeom prst="rect">
            <a:avLst/>
          </a:prstGeom>
          <a:noFill/>
          <a:ln w="9525">
            <a:noFill/>
          </a:ln>
        </p:spPr>
        <p:txBody>
          <a:bodyPr wrap="square">
            <a:spAutoFit/>
          </a:bodyPr>
          <a:lstStyle/>
          <a:p>
            <a:pPr indent="535305" algn="just">
              <a:spcBef>
                <a:spcPts val="600"/>
              </a:spcBef>
            </a:pPr>
            <a:r>
              <a:rPr lang="zh-CN" altLang="en-US" sz="2000" b="0" dirty="0">
                <a:latin typeface="华文宋体" panose="02010600040101010101" charset="-122"/>
                <a:ea typeface="华文宋体" panose="02010600040101010101" charset="-122"/>
              </a:rPr>
              <a:t>典型的微型计算机硬件主要由</a:t>
            </a:r>
            <a:r>
              <a:rPr lang="zh-CN" altLang="en-US" sz="2000" dirty="0">
                <a:solidFill>
                  <a:srgbClr val="FF0000"/>
                </a:solidFill>
                <a:latin typeface="华文宋体" panose="02010600040101010101" charset="-122"/>
                <a:ea typeface="华文宋体" panose="02010600040101010101" charset="-122"/>
              </a:rPr>
              <a:t>中央处理机、存储器、系统总线、</a:t>
            </a:r>
            <a:r>
              <a:rPr lang="en-US" altLang="zh-CN" sz="2000" dirty="0">
                <a:solidFill>
                  <a:srgbClr val="FF0000"/>
                </a:solidFill>
                <a:latin typeface="华文宋体" panose="02010600040101010101" charset="-122"/>
                <a:ea typeface="华文宋体" panose="02010600040101010101" charset="-122"/>
              </a:rPr>
              <a:t>I/O</a:t>
            </a:r>
            <a:r>
              <a:rPr lang="zh-CN" altLang="en-US" sz="2000" dirty="0">
                <a:solidFill>
                  <a:srgbClr val="FF0000"/>
                </a:solidFill>
                <a:latin typeface="华文宋体" panose="02010600040101010101" charset="-122"/>
                <a:ea typeface="华文宋体" panose="02010600040101010101" charset="-122"/>
              </a:rPr>
              <a:t>接口电路和</a:t>
            </a:r>
            <a:r>
              <a:rPr lang="en-US" altLang="zh-CN" sz="2000" dirty="0">
                <a:solidFill>
                  <a:srgbClr val="FF0000"/>
                </a:solidFill>
                <a:latin typeface="华文宋体" panose="02010600040101010101" charset="-122"/>
                <a:ea typeface="华文宋体" panose="02010600040101010101" charset="-122"/>
              </a:rPr>
              <a:t>I/O</a:t>
            </a:r>
            <a:r>
              <a:rPr lang="zh-CN" altLang="en-US" sz="2000" dirty="0">
                <a:solidFill>
                  <a:srgbClr val="FF0000"/>
                </a:solidFill>
                <a:latin typeface="华文宋体" panose="02010600040101010101" charset="-122"/>
                <a:ea typeface="华文宋体" panose="02010600040101010101" charset="-122"/>
              </a:rPr>
              <a:t>设备</a:t>
            </a:r>
            <a:r>
              <a:rPr lang="zh-CN" altLang="en-US" sz="2000" b="0" dirty="0">
                <a:latin typeface="华文宋体" panose="02010600040101010101" charset="-122"/>
                <a:ea typeface="华文宋体" panose="02010600040101010101" charset="-122"/>
              </a:rPr>
              <a:t>组成。</a:t>
            </a:r>
            <a:endParaRPr lang="en-US" altLang="zh-CN" sz="2000" b="0" dirty="0">
              <a:latin typeface="华文宋体" panose="02010600040101010101" charset="-122"/>
              <a:ea typeface="华文宋体" panose="02010600040101010101" charset="-122"/>
            </a:endParaRPr>
          </a:p>
          <a:p>
            <a:pPr marL="342900"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中央处理机（</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）：是微型计算机的核心部件，芯片内集成了</a:t>
            </a:r>
            <a:r>
              <a:rPr lang="zh-CN" altLang="en-US" sz="2000" dirty="0">
                <a:solidFill>
                  <a:srgbClr val="FF0000"/>
                </a:solidFill>
                <a:latin typeface="华文宋体" panose="02010600040101010101" charset="-122"/>
                <a:ea typeface="华文宋体" panose="02010600040101010101" charset="-122"/>
                <a:sym typeface="+mn-ea"/>
              </a:rPr>
              <a:t>运算器、控制器和寄存器组</a:t>
            </a:r>
            <a:r>
              <a:rPr lang="zh-CN" altLang="en-US" sz="2000" b="0" dirty="0">
                <a:latin typeface="华文宋体" panose="02010600040101010101" charset="-122"/>
                <a:ea typeface="华文宋体" panose="02010600040101010101" charset="-122"/>
                <a:sym typeface="+mn-ea"/>
              </a:rPr>
              <a:t>，用来执行程序指令，完成所有的算术和逻辑运算及全机的控制工作。</a:t>
            </a:r>
            <a:r>
              <a:rPr lang="zh-CN" altLang="en-US" sz="2000" b="0" dirty="0">
                <a:latin typeface="华文宋体" panose="02010600040101010101" charset="-122"/>
                <a:ea typeface="华文宋体" panose="02010600040101010101" charset="-122"/>
              </a:rPr>
              <a:t> </a:t>
            </a:r>
            <a:endParaRPr lang="en-US" altLang="zh-CN" sz="2000" b="0" dirty="0">
              <a:latin typeface="华文宋体" panose="02010600040101010101" charset="-122"/>
              <a:ea typeface="华文宋体" panose="02010600040101010101" charset="-122"/>
            </a:endParaRPr>
          </a:p>
          <a:p>
            <a:pPr marL="342900"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存储器：是微型计算机的重要组成部件，用来存放程序和数据。微型计算机的存储器分为“主存”和“辅存”两类。</a:t>
            </a:r>
            <a:endParaRPr lang="en-US" altLang="zh-CN" sz="2000" b="0" dirty="0">
              <a:latin typeface="华文宋体" panose="02010600040101010101" charset="-122"/>
              <a:ea typeface="华文宋体" panose="02010600040101010101" charset="-122"/>
              <a:sym typeface="+mn-ea"/>
            </a:endParaRPr>
          </a:p>
          <a:p>
            <a:pPr marL="800100" lvl="1"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主存也称内存，</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可以通过总线直接存取，微型计算机的主存储器主要都是采用半导体存储器，按照读写方式的不同，分为只读存储器</a:t>
            </a:r>
            <a:r>
              <a:rPr lang="en-US" altLang="zh-CN" sz="2000" b="0" dirty="0">
                <a:latin typeface="华文宋体" panose="02010600040101010101" charset="-122"/>
                <a:ea typeface="华文宋体" panose="02010600040101010101" charset="-122"/>
                <a:sym typeface="+mn-ea"/>
              </a:rPr>
              <a:t>ROM</a:t>
            </a:r>
            <a:r>
              <a:rPr lang="zh-CN" altLang="en-US" sz="2000" b="0" dirty="0">
                <a:latin typeface="华文宋体" panose="02010600040101010101" charset="-122"/>
                <a:ea typeface="华文宋体" panose="02010600040101010101" charset="-122"/>
                <a:sym typeface="+mn-ea"/>
              </a:rPr>
              <a:t>（</a:t>
            </a:r>
            <a:r>
              <a:rPr lang="en-US" altLang="zh-CN" sz="2000" b="0" dirty="0">
                <a:latin typeface="华文宋体" panose="02010600040101010101" charset="-122"/>
                <a:ea typeface="华文宋体" panose="02010600040101010101" charset="-122"/>
                <a:sym typeface="+mn-ea"/>
              </a:rPr>
              <a:t>Read Only Memory</a:t>
            </a:r>
            <a:r>
              <a:rPr lang="zh-CN" altLang="en-US" sz="2000" b="0" dirty="0">
                <a:latin typeface="华文宋体" panose="02010600040101010101" charset="-122"/>
                <a:ea typeface="华文宋体" panose="02010600040101010101" charset="-122"/>
                <a:sym typeface="+mn-ea"/>
              </a:rPr>
              <a:t>）和随机存取存储器</a:t>
            </a:r>
            <a:r>
              <a:rPr lang="en-US" altLang="zh-CN" sz="2000" b="0" dirty="0">
                <a:latin typeface="华文宋体" panose="02010600040101010101" charset="-122"/>
                <a:ea typeface="华文宋体" panose="02010600040101010101" charset="-122"/>
                <a:sym typeface="+mn-ea"/>
              </a:rPr>
              <a:t>RAM</a:t>
            </a:r>
            <a:r>
              <a:rPr lang="zh-CN" altLang="en-US" sz="2000" b="0" dirty="0">
                <a:latin typeface="华文宋体" panose="02010600040101010101" charset="-122"/>
                <a:ea typeface="华文宋体" panose="02010600040101010101" charset="-122"/>
                <a:sym typeface="+mn-ea"/>
              </a:rPr>
              <a:t>（</a:t>
            </a:r>
            <a:r>
              <a:rPr lang="en-US" altLang="zh-CN" sz="2000" b="0" dirty="0">
                <a:latin typeface="华文宋体" panose="02010600040101010101" charset="-122"/>
                <a:ea typeface="华文宋体" panose="02010600040101010101" charset="-122"/>
                <a:sym typeface="+mn-ea"/>
              </a:rPr>
              <a:t>Random Access Memory</a:t>
            </a:r>
            <a:r>
              <a:rPr lang="zh-CN" altLang="en-US" sz="2000" b="0" dirty="0">
                <a:latin typeface="华文宋体" panose="02010600040101010101" charset="-122"/>
                <a:ea typeface="华文宋体" panose="02010600040101010101" charset="-122"/>
                <a:sym typeface="+mn-ea"/>
              </a:rPr>
              <a:t>）两种类型；</a:t>
            </a:r>
            <a:endParaRPr lang="en-US" altLang="zh-CN" sz="2000" b="0" dirty="0">
              <a:latin typeface="华文宋体" panose="02010600040101010101" charset="-122"/>
              <a:ea typeface="华文宋体" panose="02010600040101010101" charset="-122"/>
              <a:sym typeface="+mn-ea"/>
            </a:endParaRPr>
          </a:p>
          <a:p>
            <a:pPr marL="800100" lvl="1" indent="-342900" algn="just">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sym typeface="+mn-ea"/>
              </a:rPr>
              <a:t>辅存也称外存，如磁盘、磁带、光盘等，</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通过</a:t>
            </a:r>
            <a:r>
              <a:rPr lang="en-US" altLang="zh-CN" sz="2000" b="0" dirty="0">
                <a:latin typeface="华文宋体" panose="02010600040101010101" charset="-122"/>
                <a:ea typeface="华文宋体" panose="02010600040101010101" charset="-122"/>
                <a:sym typeface="+mn-ea"/>
              </a:rPr>
              <a:t>I/O</a:t>
            </a:r>
            <a:r>
              <a:rPr lang="zh-CN" altLang="en-US" sz="2000" b="0" dirty="0">
                <a:latin typeface="华文宋体" panose="02010600040101010101" charset="-122"/>
                <a:ea typeface="华文宋体" panose="02010600040101010101" charset="-122"/>
                <a:sym typeface="+mn-ea"/>
              </a:rPr>
              <a:t>接口对其进行存取，它的容量比内存大很多，但存取信息的速度要比内存慢得多。一般程序（包括数据）是存放在外存中的，只有当运行时，才把它从外存传送到内存的某个区域，再由</a:t>
            </a:r>
            <a:r>
              <a:rPr lang="en-US" altLang="zh-CN" sz="2000" b="0" dirty="0">
                <a:latin typeface="华文宋体" panose="02010600040101010101" charset="-122"/>
                <a:ea typeface="华文宋体" panose="02010600040101010101" charset="-122"/>
                <a:sym typeface="+mn-ea"/>
              </a:rPr>
              <a:t>CPU</a:t>
            </a:r>
            <a:r>
              <a:rPr lang="zh-CN" altLang="en-US" sz="2000" b="0" dirty="0">
                <a:latin typeface="华文宋体" panose="02010600040101010101" charset="-122"/>
                <a:ea typeface="华文宋体" panose="02010600040101010101" charset="-122"/>
                <a:sym typeface="+mn-ea"/>
              </a:rPr>
              <a:t>控制执行。</a:t>
            </a:r>
            <a:endParaRPr lang="zh-CN" altLang="en-US" sz="2000" b="0" dirty="0">
              <a:latin typeface="华文宋体" panose="02010600040101010101" charset="-122"/>
              <a:ea typeface="华文宋体" panose="02010600040101010101" charset="-122"/>
            </a:endParaRPr>
          </a:p>
        </p:txBody>
      </p:sp>
      <p:sp>
        <p:nvSpPr>
          <p:cNvPr id="58395" name="矩形 58394"/>
          <p:cNvSpPr/>
          <p:nvPr/>
        </p:nvSpPr>
        <p:spPr>
          <a:xfrm>
            <a:off x="457200" y="2820988"/>
            <a:ext cx="7534275" cy="460375"/>
          </a:xfrm>
          <a:prstGeom prst="rect">
            <a:avLst/>
          </a:prstGeom>
          <a:noFill/>
          <a:ln w="9525">
            <a:noFill/>
          </a:ln>
        </p:spPr>
        <p:txBody>
          <a:bodyPr>
            <a:spAutoFit/>
          </a:bodyPr>
          <a:lstStyle/>
          <a:p>
            <a:pPr>
              <a:spcBef>
                <a:spcPct val="50000"/>
              </a:spcBef>
            </a:pPr>
            <a:r>
              <a:rPr lang="en-US" altLang="zh-CN" b="1" dirty="0">
                <a:latin typeface="华文新魏" panose="02010800040101010101" pitchFamily="2" charset="-122"/>
                <a:ea typeface="华文新魏" panose="02010800040101010101" pitchFamily="2" charset="-122"/>
              </a:rPr>
              <a:t>            </a:t>
            </a:r>
            <a:endParaRPr lang="zh-CN" altLang="en-US" b="1">
              <a:latin typeface="华文新魏" panose="02010800040101010101" pitchFamily="2" charset="-122"/>
              <a:ea typeface="华文新魏" panose="02010800040101010101" pitchFamily="2" charset="-122"/>
            </a:endParaRPr>
          </a:p>
        </p:txBody>
      </p:sp>
      <p:sp>
        <p:nvSpPr>
          <p:cNvPr id="5"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矩形 60420"/>
          <p:cNvSpPr/>
          <p:nvPr/>
        </p:nvSpPr>
        <p:spPr>
          <a:xfrm>
            <a:off x="503548" y="980728"/>
            <a:ext cx="8172908" cy="5632311"/>
          </a:xfrm>
          <a:prstGeom prst="rect">
            <a:avLst/>
          </a:prstGeom>
          <a:noFill/>
          <a:ln w="9525">
            <a:noFill/>
          </a:ln>
        </p:spPr>
        <p:txBody>
          <a:bodyPr wrap="square">
            <a:spAutoFit/>
          </a:bodyPr>
          <a:lstStyle/>
          <a:p>
            <a:pPr marL="342900"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总线：是指传送信息的一组公共导线，是计算机各功能部件之间进行信息传输的通道。</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、存储器和</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接口电路之间通过</a:t>
            </a:r>
            <a:r>
              <a:rPr lang="zh-CN" altLang="en-US" sz="2000" b="0" dirty="0">
                <a:solidFill>
                  <a:srgbClr val="FF0000"/>
                </a:solidFill>
                <a:latin typeface="华文宋体" panose="02010600040101010101" charset="-122"/>
                <a:ea typeface="华文宋体" panose="02010600040101010101" charset="-122"/>
              </a:rPr>
              <a:t>数据总线、地址总线和控制总线</a:t>
            </a:r>
            <a:r>
              <a:rPr lang="zh-CN" altLang="en-US" sz="2000" b="0" dirty="0">
                <a:latin typeface="华文宋体" panose="02010600040101010101" charset="-122"/>
                <a:ea typeface="华文宋体" panose="02010600040101010101" charset="-122"/>
              </a:rPr>
              <a:t>相连，这三组总线统称为</a:t>
            </a:r>
            <a:r>
              <a:rPr lang="zh-CN" altLang="en-US" sz="2000" b="0" dirty="0">
                <a:solidFill>
                  <a:srgbClr val="FF0000"/>
                </a:solidFill>
                <a:latin typeface="华文宋体" panose="02010600040101010101" charset="-122"/>
                <a:ea typeface="华文宋体" panose="02010600040101010101" charset="-122"/>
              </a:rPr>
              <a:t>系统总线</a:t>
            </a:r>
            <a:r>
              <a:rPr lang="zh-CN" altLang="en-US" sz="2000" b="0" dirty="0">
                <a:latin typeface="华文宋体" panose="02010600040101010101" charset="-122"/>
                <a:ea typeface="华文宋体" panose="02010600040101010101" charset="-122"/>
              </a:rPr>
              <a:t>。</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数据总线是用来传送数据信息的。该总线是双向总线。数据总线的位数（也称宽度）决定了一次能够传送数据的位数。</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地址总线是传送地址信息的。该总线是单向总线，用来输出</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要访问的内存单元或</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端口的地址。地址总线位数决定了</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可以直接寻址的内存空间的大小，对于</a:t>
            </a:r>
            <a:r>
              <a:rPr lang="en-US" altLang="zh-CN" sz="2000" b="0" dirty="0">
                <a:latin typeface="华文宋体" panose="02010600040101010101" charset="-122"/>
                <a:ea typeface="华文宋体" panose="02010600040101010101" charset="-122"/>
              </a:rPr>
              <a:t>n</a:t>
            </a:r>
            <a:r>
              <a:rPr lang="zh-CN" altLang="en-US" sz="2000" b="0" dirty="0">
                <a:latin typeface="华文宋体" panose="02010600040101010101" charset="-122"/>
                <a:ea typeface="华文宋体" panose="02010600040101010101" charset="-122"/>
              </a:rPr>
              <a:t>条地址总线，可直接寻址的内存范围为</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n</a:t>
            </a:r>
            <a:r>
              <a:rPr lang="zh-CN" altLang="en-US" sz="2000" b="0" dirty="0">
                <a:latin typeface="华文宋体" panose="02010600040101010101" charset="-122"/>
                <a:ea typeface="华文宋体" panose="02010600040101010101" charset="-122"/>
              </a:rPr>
              <a:t>。例如，</a:t>
            </a:r>
            <a:r>
              <a:rPr lang="en-US" altLang="zh-CN" sz="2000" b="0" dirty="0">
                <a:latin typeface="华文宋体" panose="02010600040101010101" charset="-122"/>
                <a:ea typeface="华文宋体" panose="02010600040101010101" charset="-122"/>
              </a:rPr>
              <a:t>8086</a:t>
            </a:r>
            <a:r>
              <a:rPr lang="zh-CN" altLang="en-US" sz="2000" b="0" dirty="0">
                <a:latin typeface="华文宋体" panose="02010600040101010101" charset="-122"/>
                <a:ea typeface="华文宋体" panose="02010600040101010101" charset="-122"/>
              </a:rPr>
              <a:t>的地址总线为</a:t>
            </a:r>
            <a:r>
              <a:rPr lang="en-US" altLang="zh-CN" sz="2000" b="0" dirty="0">
                <a:latin typeface="华文宋体" panose="02010600040101010101" charset="-122"/>
                <a:ea typeface="华文宋体" panose="02010600040101010101" charset="-122"/>
              </a:rPr>
              <a:t>20</a:t>
            </a:r>
            <a:r>
              <a:rPr lang="zh-CN" altLang="en-US" sz="2000" b="0" dirty="0">
                <a:latin typeface="华文宋体" panose="02010600040101010101" charset="-122"/>
                <a:ea typeface="华文宋体" panose="02010600040101010101" charset="-122"/>
              </a:rPr>
              <a:t>位，可寻址的最大内存空间为</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20</a:t>
            </a:r>
            <a:r>
              <a:rPr lang="en-US" altLang="zh-CN" sz="2000" b="0" dirty="0">
                <a:latin typeface="华文宋体" panose="02010600040101010101" charset="-122"/>
                <a:ea typeface="华文宋体" panose="02010600040101010101" charset="-122"/>
              </a:rPr>
              <a:t>B</a:t>
            </a:r>
            <a:r>
              <a:rPr lang="zh-CN" altLang="en-US" sz="2000" b="0" dirty="0">
                <a:latin typeface="华文宋体" panose="02010600040101010101" charset="-122"/>
                <a:ea typeface="华文宋体" panose="02010600040101010101" charset="-122"/>
              </a:rPr>
              <a:t>，即</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控制总线是用来传送控制信息的。这组信号线比较复杂，有的是微处理器送往存储器和</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接口的控制信号，如读写控制信号、中断响应信号等；有的是将外界的请求或联络信号送往微处理器，如中断请求信号、准备就绪信号等。</a:t>
            </a:r>
          </a:p>
          <a:p>
            <a:pPr marL="800100" lvl="1"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采用标准的总线结构是微型计算机系统的显著特点之一。采用了总线结构后，一个部件只要符合总线标准，就可以连接到采用这种总线标准的系统中，使系统的功能可以很方便地得以扩展。 </a:t>
            </a: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矩形 61444"/>
          <p:cNvSpPr/>
          <p:nvPr/>
        </p:nvSpPr>
        <p:spPr>
          <a:xfrm>
            <a:off x="276143" y="1160748"/>
            <a:ext cx="8601075" cy="3400931"/>
          </a:xfrm>
          <a:prstGeom prst="rect">
            <a:avLst/>
          </a:prstGeom>
          <a:noFill/>
          <a:ln w="9525">
            <a:noFill/>
          </a:ln>
        </p:spPr>
        <p:txBody>
          <a:bodyPr>
            <a:spAutoFit/>
          </a:bodyPr>
          <a:lstStyle/>
          <a:p>
            <a:pPr marL="342900" lvl="1" indent="-342900" algn="just">
              <a:spcBef>
                <a:spcPts val="600"/>
              </a:spcBef>
              <a:buFont typeface="Wingdings" panose="05000000000000000000" pitchFamily="2" charset="2"/>
              <a:buChar char="u"/>
              <a:tabLst>
                <a:tab pos="200025" algn="l"/>
                <a:tab pos="996950" algn="l"/>
              </a:tabLst>
            </a:pP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接口电路：由于微机的外部设备种类繁多、工作原理各异，它们不能直接连到微机系统总线上实现与主机通信，必须经过中间电路再与系统相连，这部分电路被称为</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a:t>
            </a:r>
            <a:endParaRPr lang="en-US" altLang="zh-CN" sz="2000" b="0" dirty="0">
              <a:latin typeface="华文宋体" panose="02010600040101010101" charset="-122"/>
              <a:ea typeface="华文宋体" panose="02010600040101010101" charset="-122"/>
            </a:endParaRPr>
          </a:p>
          <a:p>
            <a:pPr marL="800100" lvl="2"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主要完成数据缓冲、信号变换、以及与</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联络等工作。</a:t>
            </a:r>
            <a:endParaRPr lang="en-US" altLang="zh-CN" sz="2000" b="0" dirty="0">
              <a:latin typeface="华文宋体" panose="02010600040101010101" charset="-122"/>
              <a:ea typeface="华文宋体" panose="02010600040101010101" charset="-122"/>
            </a:endParaRPr>
          </a:p>
          <a:p>
            <a:pPr marL="800100" lvl="2" indent="-342900" algn="just">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为便于主机访问外设，将</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接口电路中每个寄存器统一编号，称为</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端口地址或端口号。</a:t>
            </a:r>
            <a:r>
              <a:rPr lang="en-US" altLang="zh-CN" sz="2000" b="0" dirty="0">
                <a:latin typeface="华文宋体" panose="02010600040101010101" charset="-122"/>
                <a:ea typeface="华文宋体" panose="02010600040101010101" charset="-122"/>
              </a:rPr>
              <a:t>80x86</a:t>
            </a:r>
            <a:r>
              <a:rPr lang="zh-CN" altLang="en-US" sz="2000" b="0" dirty="0">
                <a:latin typeface="华文宋体" panose="02010600040101010101" charset="-122"/>
                <a:ea typeface="华文宋体" panose="02010600040101010101" charset="-122"/>
              </a:rPr>
              <a:t>的</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地址空间为</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，可寻址</a:t>
            </a:r>
            <a:r>
              <a:rPr lang="en-US" altLang="zh-CN" sz="2000" b="0" dirty="0">
                <a:latin typeface="华文宋体" panose="02010600040101010101" charset="-122"/>
                <a:ea typeface="华文宋体" panose="02010600040101010101" charset="-122"/>
              </a:rPr>
              <a:t>65536</a:t>
            </a:r>
            <a:r>
              <a:rPr lang="zh-CN" altLang="en-US" sz="2000" b="0" dirty="0">
                <a:latin typeface="华文宋体" panose="02010600040101010101" charset="-122"/>
                <a:ea typeface="华文宋体" panose="02010600040101010101" charset="-122"/>
              </a:rPr>
              <a:t>个不同的</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地址，端口地址的范围是</a:t>
            </a:r>
            <a:r>
              <a:rPr lang="en-US" altLang="zh-CN" sz="2000" b="0" dirty="0">
                <a:latin typeface="华文宋体" panose="02010600040101010101" charset="-122"/>
                <a:ea typeface="华文宋体" panose="02010600040101010101" charset="-122"/>
              </a:rPr>
              <a:t>0000H~FFFFH</a:t>
            </a:r>
            <a:r>
              <a:rPr lang="zh-CN" altLang="en-US" sz="2000" b="0" dirty="0">
                <a:latin typeface="华文宋体" panose="02010600040101010101" charset="-122"/>
                <a:ea typeface="华文宋体" panose="02010600040101010101" charset="-122"/>
              </a:rPr>
              <a:t>。 </a:t>
            </a:r>
          </a:p>
          <a:p>
            <a:pPr marL="342900" indent="-342900" algn="just">
              <a:spcBef>
                <a:spcPts val="600"/>
              </a:spcBef>
              <a:buFont typeface="Wingdings" panose="05000000000000000000" pitchFamily="2" charset="2"/>
              <a:buChar char="u"/>
              <a:tabLst>
                <a:tab pos="200025" algn="l"/>
                <a:tab pos="996950" algn="l"/>
              </a:tabLst>
            </a:pPr>
            <a:r>
              <a:rPr lang="en-US" altLang="zh-CN" sz="2000" b="1" dirty="0">
                <a:latin typeface="华文新魏" panose="02010800040101010101" pitchFamily="2" charset="-122"/>
                <a:ea typeface="华文新魏" panose="02010800040101010101" pitchFamily="2" charset="-122"/>
              </a:rPr>
              <a:t> </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设备：是指微型计算机配备的输入输出设备，也称外围设备（简称外设），是微型计算机必不可少的组成部分。对外设的管理是汇编语言的重要应用之一。</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43" y="5063233"/>
            <a:ext cx="2115311" cy="121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item.shopping.c.yimg.jp/i/j/abewebshop_ls-4200dn"/>
          <p:cNvPicPr>
            <a:picLocks noChangeAspect="1" noChangeArrowheads="1"/>
          </p:cNvPicPr>
          <p:nvPr/>
        </p:nvPicPr>
        <p:blipFill rotWithShape="1">
          <a:blip r:embed="rId3">
            <a:extLst>
              <a:ext uri="{28A0092B-C50C-407E-A947-70E740481C1C}">
                <a14:useLocalDpi xmlns:a14="http://schemas.microsoft.com/office/drawing/2010/main" val="0"/>
              </a:ext>
            </a:extLst>
          </a:blip>
          <a:srcRect l="20840" t="24572" r="21809" b="21818"/>
          <a:stretch>
            <a:fillRect/>
          </a:stretch>
        </p:blipFill>
        <p:spPr bwMode="auto">
          <a:xfrm>
            <a:off x="2519772" y="4912846"/>
            <a:ext cx="1638795" cy="153191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5149830"/>
            <a:ext cx="2834064" cy="11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6296" y="4923265"/>
            <a:ext cx="17811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矩形 62465"/>
          <p:cNvSpPr/>
          <p:nvPr/>
        </p:nvSpPr>
        <p:spPr>
          <a:xfrm>
            <a:off x="457200" y="1052736"/>
            <a:ext cx="8183252" cy="3231654"/>
          </a:xfrm>
          <a:prstGeom prst="rect">
            <a:avLst/>
          </a:prstGeom>
          <a:noFill/>
          <a:ln w="9525">
            <a:noFill/>
          </a:ln>
        </p:spPr>
        <p:txBody>
          <a:bodyPr wrap="square">
            <a:spAutoFit/>
          </a:bodyPr>
          <a:lstStyle/>
          <a:p>
            <a:pPr>
              <a:spcBef>
                <a:spcPts val="600"/>
              </a:spcBef>
              <a:tabLst>
                <a:tab pos="200025" algn="l"/>
                <a:tab pos="996950" algn="l"/>
              </a:tabLst>
            </a:pPr>
            <a:r>
              <a:rPr lang="zh-CN" altLang="en-US" b="0" dirty="0">
                <a:latin typeface="华文宋体" panose="02010600040101010101" charset="-122"/>
                <a:ea typeface="华文宋体" panose="02010600040101010101" charset="-122"/>
              </a:rPr>
              <a:t>软件：</a:t>
            </a:r>
            <a:r>
              <a:rPr lang="en-US" altLang="zh-CN" b="0" dirty="0">
                <a:latin typeface="华文宋体" panose="02010600040101010101" charset="-122"/>
                <a:ea typeface="华文宋体" panose="02010600040101010101" charset="-122"/>
              </a:rPr>
              <a:t> </a:t>
            </a:r>
          </a:p>
          <a:p>
            <a:pPr marL="342900"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没有配置软件的计算机，什么工作也不能做，软件是计算机系统的重要组成部分。微型计算机的软件分为系统软件和应用软件两大类。</a:t>
            </a:r>
          </a:p>
          <a:p>
            <a:pPr marL="800100" lvl="1"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系统软件是面向所有用户的一类软件，通常包括：操作系统（</a:t>
            </a:r>
            <a:r>
              <a:rPr lang="en-US" altLang="zh-CN" sz="2000" b="0" dirty="0">
                <a:latin typeface="华文宋体" panose="02010600040101010101" charset="-122"/>
                <a:ea typeface="华文宋体" panose="02010600040101010101" charset="-122"/>
              </a:rPr>
              <a:t>DOS</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Windows</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Linux</a:t>
            </a:r>
            <a:r>
              <a:rPr lang="zh-CN" altLang="en-US" sz="2000" b="0" dirty="0">
                <a:latin typeface="华文宋体" panose="02010600040101010101" charset="-122"/>
                <a:ea typeface="华文宋体" panose="02010600040101010101" charset="-122"/>
              </a:rPr>
              <a:t>等）、语言翻译程序、诊断调试程序、</a:t>
            </a:r>
            <a:r>
              <a:rPr lang="en-US" altLang="zh-CN" sz="2000" b="0" dirty="0">
                <a:latin typeface="华文宋体" panose="02010600040101010101" charset="-122"/>
                <a:ea typeface="华文宋体" panose="02010600040101010101" charset="-122"/>
              </a:rPr>
              <a:t>I/O</a:t>
            </a:r>
            <a:r>
              <a:rPr lang="zh-CN" altLang="en-US" sz="2000" b="0" dirty="0">
                <a:latin typeface="华文宋体" panose="02010600040101010101" charset="-122"/>
                <a:ea typeface="华文宋体" panose="02010600040101010101" charset="-122"/>
              </a:rPr>
              <a:t>驱动程序等。系统软件的核心是操作系统，所有应用的程序都是在操作系统构筑的平台上运行的。</a:t>
            </a:r>
            <a:endParaRPr lang="en-US" altLang="zh-CN" sz="2000" b="0" dirty="0">
              <a:latin typeface="华文宋体" panose="02010600040101010101" charset="-122"/>
              <a:ea typeface="华文宋体" panose="02010600040101010101" charset="-122"/>
            </a:endParaRPr>
          </a:p>
          <a:p>
            <a:pPr marL="800100" lvl="1"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应用软件主要是指用户围绕某项应用编写的各种程序。 </a:t>
            </a:r>
            <a:endParaRPr lang="en-US" altLang="zh-CN" sz="2000" b="0" dirty="0">
              <a:latin typeface="华文宋体" panose="02010600040101010101" charset="-122"/>
              <a:ea typeface="华文宋体" panose="02010600040101010101" charset="-122"/>
            </a:endParaRPr>
          </a:p>
          <a:p>
            <a:pPr marL="800100" lvl="1" indent="-342900">
              <a:spcBef>
                <a:spcPts val="600"/>
              </a:spcBef>
              <a:buFont typeface="Wingdings" panose="05000000000000000000" pitchFamily="2" charset="2"/>
              <a:buChar char="u"/>
              <a:tabLst>
                <a:tab pos="200025" algn="l"/>
                <a:tab pos="996950" algn="l"/>
              </a:tabLst>
            </a:pPr>
            <a:r>
              <a:rPr lang="zh-CN" altLang="en-US" sz="2000" b="0" dirty="0">
                <a:latin typeface="华文宋体" panose="02010600040101010101" charset="-122"/>
                <a:ea typeface="华文宋体" panose="02010600040101010101" charset="-122"/>
              </a:rPr>
              <a:t>汇编语言是用来开发系统软件或应用软件的工具之一。</a:t>
            </a:r>
          </a:p>
        </p:txBody>
      </p:sp>
      <p:sp>
        <p:nvSpPr>
          <p:cNvPr id="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基于微处理器的计算机系统</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4766054"/>
            <a:ext cx="2076768" cy="1303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197" y="4751345"/>
            <a:ext cx="1887629" cy="1317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4766054"/>
            <a:ext cx="1847076" cy="136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4268" y="4820682"/>
            <a:ext cx="1962749" cy="1221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olidFill>
                  <a:srgbClr val="FF0000"/>
                </a:solidFill>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img1.imgtn.bdimg.com/it/u=1637627673,450216059&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4" descr="http://img1.imgtn.bdimg.com/it/u=1637627673,450216059&amp;fm=214&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447430" y="980728"/>
            <a:ext cx="8287775" cy="5580620"/>
            <a:chOff x="447430" y="944724"/>
            <a:chExt cx="8287775" cy="558062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30" y="944724"/>
              <a:ext cx="8287775" cy="558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bwMode="auto">
            <a:xfrm>
              <a:off x="8064388" y="6309320"/>
              <a:ext cx="670817" cy="216024"/>
            </a:xfrm>
            <a:prstGeom prst="rect">
              <a:avLst/>
            </a:prstGeom>
            <a:solidFill>
              <a:schemeClr val="bg1"/>
            </a:solidFill>
            <a:ln w="9525" cap="flat" cmpd="sng" algn="ctr">
              <a:no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
        <p:nvSpPr>
          <p:cNvPr id="7"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矩形 65539"/>
          <p:cNvSpPr/>
          <p:nvPr/>
        </p:nvSpPr>
        <p:spPr>
          <a:xfrm>
            <a:off x="451699" y="872716"/>
            <a:ext cx="8260761" cy="5718489"/>
          </a:xfrm>
          <a:prstGeom prst="rect">
            <a:avLst/>
          </a:prstGeom>
          <a:noFill/>
          <a:ln w="9525">
            <a:noFill/>
          </a:ln>
        </p:spPr>
        <p:txBody>
          <a:bodyPr wrap="square">
            <a:spAutoFit/>
          </a:bodyPr>
          <a:lstStyle/>
          <a:p>
            <a:pPr>
              <a:lnSpc>
                <a:spcPct val="155000"/>
              </a:lnSpc>
            </a:pPr>
            <a:r>
              <a:rPr lang="en-US" altLang="zh-CN" sz="1600" b="0" dirty="0">
                <a:latin typeface="华文宋体" panose="02010600040101010101" charset="-122"/>
                <a:ea typeface="华文宋体" panose="02010600040101010101" charset="-122"/>
              </a:rPr>
              <a:t>8086CPU</a:t>
            </a:r>
            <a:r>
              <a:rPr lang="zh-CN" altLang="en-US" sz="1600" b="0" dirty="0">
                <a:latin typeface="华文宋体" panose="02010600040101010101" charset="-122"/>
                <a:ea typeface="华文宋体" panose="02010600040101010101" charset="-122"/>
              </a:rPr>
              <a:t>从功能上可分为两部分，即</a:t>
            </a:r>
            <a:r>
              <a:rPr lang="zh-CN" altLang="en-US" sz="1600" dirty="0">
                <a:solidFill>
                  <a:srgbClr val="FF0000"/>
                </a:solidFill>
                <a:latin typeface="华文宋体" panose="02010600040101010101" charset="-122"/>
                <a:ea typeface="华文宋体" panose="02010600040101010101" charset="-122"/>
              </a:rPr>
              <a:t>总线接口部件</a:t>
            </a:r>
            <a:r>
              <a:rPr lang="en-US" altLang="zh-CN" sz="1600" dirty="0">
                <a:solidFill>
                  <a:srgbClr val="FF0000"/>
                </a:solidFill>
                <a:latin typeface="华文宋体" panose="02010600040101010101" charset="-122"/>
                <a:ea typeface="华文宋体" panose="02010600040101010101" charset="-122"/>
              </a:rPr>
              <a:t>BIU(Bus Interface Unit)</a:t>
            </a:r>
            <a:r>
              <a:rPr lang="zh-CN" altLang="en-US" sz="1600" b="0" dirty="0">
                <a:latin typeface="华文宋体" panose="02010600040101010101" charset="-122"/>
                <a:ea typeface="华文宋体" panose="02010600040101010101" charset="-122"/>
              </a:rPr>
              <a:t>和</a:t>
            </a:r>
            <a:r>
              <a:rPr lang="zh-CN" altLang="en-US" sz="1600" dirty="0">
                <a:solidFill>
                  <a:srgbClr val="FF0000"/>
                </a:solidFill>
                <a:latin typeface="华文宋体" panose="02010600040101010101" charset="-122"/>
                <a:ea typeface="华文宋体" panose="02010600040101010101" charset="-122"/>
              </a:rPr>
              <a:t>执行部件</a:t>
            </a:r>
            <a:r>
              <a:rPr lang="en-US" altLang="zh-CN" sz="1600" dirty="0">
                <a:solidFill>
                  <a:srgbClr val="FF0000"/>
                </a:solidFill>
                <a:latin typeface="华文宋体" panose="02010600040101010101" charset="-122"/>
                <a:ea typeface="华文宋体" panose="02010600040101010101" charset="-122"/>
              </a:rPr>
              <a:t>EU(Execution Unit)</a:t>
            </a:r>
            <a:r>
              <a:rPr lang="zh-CN" altLang="en-US" sz="1600" b="0" dirty="0">
                <a:latin typeface="华文宋体" panose="02010600040101010101" charset="-122"/>
                <a:ea typeface="华文宋体" panose="02010600040101010101" charset="-122"/>
              </a:rPr>
              <a:t>。</a:t>
            </a:r>
            <a:endParaRPr lang="en-US" altLang="zh-CN" sz="1600" b="0" dirty="0">
              <a:latin typeface="华文宋体" panose="02010600040101010101" charset="-122"/>
              <a:ea typeface="华文宋体" panose="02010600040101010101" charset="-122"/>
            </a:endParaRPr>
          </a:p>
          <a:p>
            <a:pPr algn="just" defTabSz="0">
              <a:spcBef>
                <a:spcPct val="50000"/>
              </a:spcBef>
              <a:tabLst>
                <a:tab pos="200025" algn="l"/>
                <a:tab pos="996950" algn="l"/>
              </a:tabLst>
            </a:pPr>
            <a:r>
              <a:rPr lang="zh-CN" altLang="en-US" sz="1600" dirty="0">
                <a:solidFill>
                  <a:srgbClr val="FF0000"/>
                </a:solidFill>
                <a:latin typeface="华文宋体" panose="02010600040101010101" charset="-122"/>
                <a:ea typeface="华文宋体" panose="02010600040101010101" charset="-122"/>
              </a:rPr>
              <a:t>总线接口部件（</a:t>
            </a:r>
            <a:r>
              <a:rPr lang="en-US" altLang="zh-CN" sz="1600" dirty="0">
                <a:solidFill>
                  <a:srgbClr val="FF0000"/>
                </a:solidFill>
                <a:latin typeface="华文宋体" panose="02010600040101010101" charset="-122"/>
                <a:ea typeface="华文宋体" panose="02010600040101010101" charset="-122"/>
              </a:rPr>
              <a:t>BIU</a:t>
            </a:r>
            <a:r>
              <a:rPr lang="zh-CN" altLang="en-US" sz="1600" dirty="0">
                <a:solidFill>
                  <a:srgbClr val="FF0000"/>
                </a:solidFill>
                <a:latin typeface="华文宋体" panose="02010600040101010101" charset="-122"/>
                <a:ea typeface="华文宋体" panose="02010600040101010101" charset="-122"/>
              </a:rPr>
              <a:t>）</a:t>
            </a:r>
            <a:r>
              <a:rPr lang="zh-CN" altLang="en-US" sz="1600" dirty="0">
                <a:latin typeface="华文宋体" panose="02010600040101010101" charset="-122"/>
                <a:ea typeface="华文宋体" panose="02010600040101010101" charset="-122"/>
              </a:rPr>
              <a:t>：</a:t>
            </a:r>
            <a:r>
              <a:rPr lang="zh-CN" altLang="en-US" sz="1600" b="0" dirty="0">
                <a:latin typeface="华文宋体" panose="02010600040101010101" charset="-122"/>
                <a:ea typeface="华文宋体" panose="02010600040101010101" charset="-122"/>
              </a:rPr>
              <a:t>由段寄存器、指令指针寄存器、地址加法器、指令队列和输入输出控制电路等组成。</a:t>
            </a:r>
            <a:r>
              <a:rPr lang="en-US" altLang="zh-CN" sz="1600" b="0" dirty="0">
                <a:latin typeface="华文宋体" panose="02010600040101010101" charset="-122"/>
                <a:ea typeface="华文宋体" panose="02010600040101010101" charset="-122"/>
              </a:rPr>
              <a:t>BIU</a:t>
            </a:r>
            <a:r>
              <a:rPr lang="zh-CN" altLang="en-US" sz="1600" b="0" dirty="0">
                <a:latin typeface="华文宋体" panose="02010600040101010101" charset="-122"/>
                <a:ea typeface="华文宋体" panose="02010600040101010101" charset="-122"/>
              </a:rPr>
              <a:t>是</a:t>
            </a:r>
            <a:r>
              <a:rPr lang="en-US" altLang="zh-CN" sz="1600" b="0" dirty="0">
                <a:latin typeface="华文宋体" panose="02010600040101010101" charset="-122"/>
                <a:ea typeface="华文宋体" panose="02010600040101010101" charset="-122"/>
              </a:rPr>
              <a:t>8086</a:t>
            </a:r>
            <a:r>
              <a:rPr lang="zh-CN" altLang="en-US" sz="1600" b="0" dirty="0">
                <a:latin typeface="华文宋体" panose="02010600040101010101" charset="-122"/>
                <a:ea typeface="华文宋体" panose="02010600040101010101" charset="-122"/>
              </a:rPr>
              <a:t>与系统总线的接口，负责</a:t>
            </a:r>
            <a:r>
              <a:rPr lang="en-US" altLang="zh-CN" sz="1600" b="0" dirty="0">
                <a:latin typeface="华文宋体" panose="02010600040101010101" charset="-122"/>
                <a:ea typeface="华文宋体" panose="02010600040101010101" charset="-122"/>
              </a:rPr>
              <a:t>CPU</a:t>
            </a:r>
            <a:r>
              <a:rPr lang="zh-CN" altLang="en-US" sz="1600" b="0" dirty="0">
                <a:latin typeface="华文宋体" panose="02010600040101010101" charset="-122"/>
                <a:ea typeface="华文宋体" panose="02010600040101010101" charset="-122"/>
              </a:rPr>
              <a:t>与存储器、</a:t>
            </a:r>
            <a:r>
              <a:rPr lang="en-US" altLang="zh-CN" sz="1600" b="0" dirty="0">
                <a:latin typeface="华文宋体" panose="02010600040101010101" charset="-122"/>
                <a:ea typeface="华文宋体" panose="02010600040101010101" charset="-122"/>
              </a:rPr>
              <a:t>I</a:t>
            </a:r>
            <a:r>
              <a:rPr lang="zh-CN" altLang="en-US" sz="1600" b="0" dirty="0">
                <a:latin typeface="华文宋体" panose="02010600040101010101" charset="-122"/>
                <a:ea typeface="华文宋体" panose="02010600040101010101" charset="-122"/>
              </a:rPr>
              <a:t>／</a:t>
            </a:r>
            <a:r>
              <a:rPr lang="en-US" altLang="zh-CN" sz="1600" b="0" dirty="0">
                <a:latin typeface="华文宋体" panose="02010600040101010101" charset="-122"/>
                <a:ea typeface="华文宋体" panose="02010600040101010101" charset="-122"/>
              </a:rPr>
              <a:t>O</a:t>
            </a:r>
            <a:r>
              <a:rPr lang="zh-CN" altLang="en-US" sz="1600" b="0" dirty="0">
                <a:latin typeface="华文宋体" panose="02010600040101010101" charset="-122"/>
                <a:ea typeface="华文宋体" panose="02010600040101010101" charset="-122"/>
              </a:rPr>
              <a:t>端口传送数据。 </a:t>
            </a:r>
          </a:p>
          <a:p>
            <a:pPr algn="just" defTabSz="0" eaLnBrk="0" hangingPunct="0">
              <a:spcBef>
                <a:spcPct val="50000"/>
              </a:spcBef>
              <a:tabLst>
                <a:tab pos="200025" algn="l"/>
                <a:tab pos="996950" algn="l"/>
              </a:tabLst>
            </a:pPr>
            <a:r>
              <a:rPr lang="en-US" altLang="zh-CN" sz="1600" b="0" dirty="0">
                <a:solidFill>
                  <a:srgbClr val="000066"/>
                </a:solidFill>
                <a:latin typeface="华文宋体" panose="02010600040101010101" charset="-122"/>
                <a:ea typeface="华文宋体" panose="02010600040101010101" charset="-122"/>
              </a:rPr>
              <a:t>(1)</a:t>
            </a:r>
            <a:r>
              <a:rPr lang="zh-CN" altLang="en-US" sz="1600" b="0" dirty="0">
                <a:solidFill>
                  <a:srgbClr val="000066"/>
                </a:solidFill>
                <a:latin typeface="华文宋体" panose="02010600040101010101" charset="-122"/>
                <a:ea typeface="华文宋体" panose="02010600040101010101" charset="-122"/>
              </a:rPr>
              <a:t>段寄存器：</a:t>
            </a:r>
            <a:r>
              <a:rPr lang="zh-CN" altLang="en-US" sz="1600" b="0" dirty="0">
                <a:latin typeface="华文宋体" panose="02010600040101010101" charset="-122"/>
                <a:ea typeface="华文宋体" panose="02010600040101010101" charset="-122"/>
              </a:rPr>
              <a:t>包括</a:t>
            </a:r>
            <a:r>
              <a:rPr lang="en-US" altLang="zh-CN" sz="1600" b="0" dirty="0">
                <a:latin typeface="华文宋体" panose="02010600040101010101" charset="-122"/>
                <a:ea typeface="华文宋体" panose="02010600040101010101" charset="-122"/>
              </a:rPr>
              <a:t>4</a:t>
            </a:r>
            <a:r>
              <a:rPr lang="zh-CN" altLang="en-US" sz="1600" b="0" dirty="0">
                <a:latin typeface="华文宋体" panose="02010600040101010101" charset="-122"/>
                <a:ea typeface="华文宋体" panose="02010600040101010101" charset="-122"/>
              </a:rPr>
              <a:t>个</a:t>
            </a:r>
            <a:r>
              <a:rPr lang="en-US" altLang="zh-CN" sz="1600" b="0" dirty="0">
                <a:latin typeface="华文宋体" panose="02010600040101010101" charset="-122"/>
                <a:ea typeface="华文宋体" panose="02010600040101010101" charset="-122"/>
              </a:rPr>
              <a:t>16</a:t>
            </a:r>
            <a:r>
              <a:rPr lang="zh-CN" altLang="en-US" sz="1600" b="0" dirty="0">
                <a:latin typeface="华文宋体" panose="02010600040101010101" charset="-122"/>
                <a:ea typeface="华文宋体" panose="02010600040101010101" charset="-122"/>
              </a:rPr>
              <a:t>位的段寄存器，代码段寄存器</a:t>
            </a:r>
            <a:r>
              <a:rPr lang="en-US" altLang="zh-CN" sz="1600" b="0" dirty="0">
                <a:latin typeface="华文宋体" panose="02010600040101010101" charset="-122"/>
                <a:ea typeface="华文宋体" panose="02010600040101010101" charset="-122"/>
              </a:rPr>
              <a:t>CS</a:t>
            </a:r>
            <a:r>
              <a:rPr lang="zh-CN" altLang="en-US" sz="1600" b="0" dirty="0">
                <a:latin typeface="华文宋体" panose="02010600040101010101" charset="-122"/>
                <a:ea typeface="华文宋体" panose="02010600040101010101" charset="-122"/>
              </a:rPr>
              <a:t>、数据段寄存器</a:t>
            </a:r>
            <a:r>
              <a:rPr lang="en-US" altLang="zh-CN" sz="1600" b="0" dirty="0">
                <a:latin typeface="华文宋体" panose="02010600040101010101" charset="-122"/>
                <a:ea typeface="华文宋体" panose="02010600040101010101" charset="-122"/>
              </a:rPr>
              <a:t>DS</a:t>
            </a:r>
            <a:r>
              <a:rPr lang="zh-CN" altLang="en-US" sz="1600" b="0" dirty="0">
                <a:latin typeface="华文宋体" panose="02010600040101010101" charset="-122"/>
                <a:ea typeface="华文宋体" panose="02010600040101010101" charset="-122"/>
              </a:rPr>
              <a:t>、附加段寄存器</a:t>
            </a:r>
            <a:r>
              <a:rPr lang="en-US" altLang="zh-CN" sz="1600" b="0" dirty="0">
                <a:latin typeface="华文宋体" panose="02010600040101010101" charset="-122"/>
                <a:ea typeface="华文宋体" panose="02010600040101010101" charset="-122"/>
              </a:rPr>
              <a:t>ES</a:t>
            </a:r>
            <a:r>
              <a:rPr lang="zh-CN" altLang="en-US" sz="1600" b="0" dirty="0">
                <a:latin typeface="华文宋体" panose="02010600040101010101" charset="-122"/>
                <a:ea typeface="华文宋体" panose="02010600040101010101" charset="-122"/>
              </a:rPr>
              <a:t>，堆栈段寄存器</a:t>
            </a:r>
            <a:r>
              <a:rPr lang="en-US" altLang="zh-CN" sz="1600" b="0" dirty="0">
                <a:latin typeface="华文宋体" panose="02010600040101010101" charset="-122"/>
                <a:ea typeface="华文宋体" panose="02010600040101010101" charset="-122"/>
              </a:rPr>
              <a:t>SS</a:t>
            </a:r>
            <a:r>
              <a:rPr lang="zh-CN" altLang="en-US" sz="1600" b="0" dirty="0">
                <a:latin typeface="华文宋体" panose="02010600040101010101" charset="-122"/>
                <a:ea typeface="华文宋体" panose="02010600040101010101" charset="-122"/>
              </a:rPr>
              <a:t>。</a:t>
            </a:r>
          </a:p>
          <a:p>
            <a:pPr algn="just" defTabSz="0" eaLnBrk="0" hangingPunct="0">
              <a:spcBef>
                <a:spcPct val="50000"/>
              </a:spcBef>
              <a:tabLst>
                <a:tab pos="200025" algn="l"/>
                <a:tab pos="996950" algn="l"/>
              </a:tabLst>
            </a:pPr>
            <a:r>
              <a:rPr lang="en-US" altLang="zh-CN" sz="1600" b="0" dirty="0">
                <a:solidFill>
                  <a:srgbClr val="000066"/>
                </a:solidFill>
                <a:latin typeface="华文宋体" panose="02010600040101010101" charset="-122"/>
                <a:ea typeface="华文宋体" panose="02010600040101010101" charset="-122"/>
              </a:rPr>
              <a:t>(2)16</a:t>
            </a:r>
            <a:r>
              <a:rPr lang="zh-CN" altLang="en-US" sz="1600" b="0" dirty="0">
                <a:solidFill>
                  <a:srgbClr val="000066"/>
                </a:solidFill>
                <a:latin typeface="华文宋体" panose="02010600040101010101" charset="-122"/>
                <a:ea typeface="华文宋体" panose="02010600040101010101" charset="-122"/>
              </a:rPr>
              <a:t>位指令指针寄存器</a:t>
            </a:r>
            <a:r>
              <a:rPr lang="en-US" altLang="zh-CN" sz="1600" b="0" dirty="0">
                <a:solidFill>
                  <a:srgbClr val="000066"/>
                </a:solidFill>
                <a:latin typeface="华文宋体" panose="02010600040101010101" charset="-122"/>
                <a:ea typeface="华文宋体" panose="02010600040101010101" charset="-122"/>
              </a:rPr>
              <a:t>IP</a:t>
            </a:r>
            <a:r>
              <a:rPr lang="zh-CN" altLang="en-US" sz="1600" b="0" dirty="0">
                <a:solidFill>
                  <a:srgbClr val="000066"/>
                </a:solidFill>
                <a:latin typeface="华文宋体" panose="02010600040101010101" charset="-122"/>
                <a:ea typeface="华文宋体" panose="02010600040101010101" charset="-122"/>
              </a:rPr>
              <a:t>：</a:t>
            </a:r>
            <a:r>
              <a:rPr lang="zh-CN" altLang="en-US" sz="1600" b="0" dirty="0">
                <a:latin typeface="华文宋体" panose="02010600040101010101" charset="-122"/>
                <a:ea typeface="华文宋体" panose="02010600040101010101" charset="-122"/>
              </a:rPr>
              <a:t>用来存放下一条要执行指令在代码段中的偏移地址。</a:t>
            </a:r>
          </a:p>
          <a:p>
            <a:pPr algn="just" defTabSz="0" eaLnBrk="0" hangingPunct="0">
              <a:spcBef>
                <a:spcPct val="50000"/>
              </a:spcBef>
              <a:tabLst>
                <a:tab pos="200025" algn="l"/>
                <a:tab pos="996950" algn="l"/>
              </a:tabLst>
            </a:pPr>
            <a:r>
              <a:rPr lang="en-US" altLang="zh-CN" sz="1600" b="0" dirty="0">
                <a:solidFill>
                  <a:srgbClr val="000066"/>
                </a:solidFill>
                <a:latin typeface="华文宋体" panose="02010600040101010101" charset="-122"/>
                <a:ea typeface="华文宋体" panose="02010600040101010101" charset="-122"/>
              </a:rPr>
              <a:t>(3)20</a:t>
            </a:r>
            <a:r>
              <a:rPr lang="zh-CN" altLang="en-US" sz="1600" b="0" dirty="0">
                <a:solidFill>
                  <a:srgbClr val="000066"/>
                </a:solidFill>
                <a:latin typeface="华文宋体" panose="02010600040101010101" charset="-122"/>
                <a:ea typeface="华文宋体" panose="02010600040101010101" charset="-122"/>
              </a:rPr>
              <a:t>位的地址加法器：</a:t>
            </a:r>
            <a:r>
              <a:rPr lang="zh-CN" altLang="en-US" sz="1600" b="0" dirty="0">
                <a:latin typeface="华文宋体" panose="02010600040101010101" charset="-122"/>
                <a:ea typeface="华文宋体" panose="02010600040101010101" charset="-122"/>
              </a:rPr>
              <a:t>用来形成</a:t>
            </a:r>
            <a:r>
              <a:rPr lang="en-US" altLang="zh-CN" sz="1600" b="0" dirty="0">
                <a:latin typeface="华文宋体" panose="02010600040101010101" charset="-122"/>
                <a:ea typeface="华文宋体" panose="02010600040101010101" charset="-122"/>
              </a:rPr>
              <a:t>20</a:t>
            </a:r>
            <a:r>
              <a:rPr lang="zh-CN" altLang="en-US" sz="1600" b="0" dirty="0">
                <a:latin typeface="华文宋体" panose="02010600040101010101" charset="-122"/>
                <a:ea typeface="华文宋体" panose="02010600040101010101" charset="-122"/>
              </a:rPr>
              <a:t>位的物理地址。</a:t>
            </a:r>
            <a:endParaRPr lang="en-US" altLang="zh-CN" sz="1600" b="0" dirty="0">
              <a:latin typeface="华文宋体" panose="02010600040101010101" charset="-122"/>
              <a:ea typeface="华文宋体" panose="02010600040101010101" charset="-122"/>
            </a:endParaRPr>
          </a:p>
          <a:p>
            <a:pPr eaLnBrk="0" hangingPunct="0">
              <a:spcBef>
                <a:spcPct val="35000"/>
              </a:spcBef>
            </a:pPr>
            <a:r>
              <a:rPr lang="en-US" altLang="zh-CN" sz="1600" b="0" dirty="0">
                <a:solidFill>
                  <a:srgbClr val="000066"/>
                </a:solidFill>
                <a:latin typeface="华文宋体" panose="02010600040101010101" charset="-122"/>
                <a:ea typeface="华文宋体" panose="02010600040101010101" charset="-122"/>
              </a:rPr>
              <a:t>(4)6</a:t>
            </a:r>
            <a:r>
              <a:rPr lang="zh-CN" altLang="en-US" sz="1600" b="0" dirty="0">
                <a:solidFill>
                  <a:srgbClr val="000066"/>
                </a:solidFill>
                <a:latin typeface="华文宋体" panose="02010600040101010101" charset="-122"/>
                <a:ea typeface="华文宋体" panose="02010600040101010101" charset="-122"/>
              </a:rPr>
              <a:t>字节的指令队列：</a:t>
            </a:r>
            <a:r>
              <a:rPr lang="zh-CN" altLang="en-US" sz="1600" b="0" dirty="0">
                <a:latin typeface="华文宋体" panose="02010600040101010101" charset="-122"/>
                <a:ea typeface="华文宋体" panose="02010600040101010101" charset="-122"/>
              </a:rPr>
              <a:t>用于存放从内存中取来的指令，按照先进先出的方式工作，并按顺序送到</a:t>
            </a:r>
            <a:r>
              <a:rPr lang="en-US" altLang="zh-CN" sz="1600" b="0" dirty="0">
                <a:latin typeface="华文宋体" panose="02010600040101010101" charset="-122"/>
                <a:ea typeface="华文宋体" panose="02010600040101010101" charset="-122"/>
              </a:rPr>
              <a:t>EU</a:t>
            </a:r>
            <a:r>
              <a:rPr lang="zh-CN" altLang="en-US" sz="1600" b="0" dirty="0">
                <a:latin typeface="华文宋体" panose="02010600040101010101" charset="-122"/>
                <a:ea typeface="华文宋体" panose="02010600040101010101" charset="-122"/>
              </a:rPr>
              <a:t>中执行。其操作遵循下列原则：</a:t>
            </a:r>
          </a:p>
          <a:p>
            <a:pPr marL="800100" lvl="1" indent="-342900" eaLnBrk="0" hangingPunct="0">
              <a:spcBef>
                <a:spcPct val="35000"/>
              </a:spcBef>
              <a:buFont typeface="+mj-lt"/>
              <a:buAutoNum type="alphaLcParenR"/>
            </a:pPr>
            <a:r>
              <a:rPr lang="zh-CN" altLang="en-US" sz="1600" b="0" dirty="0">
                <a:latin typeface="华文宋体" panose="02010600040101010101" charset="-122"/>
                <a:ea typeface="华文宋体" panose="02010600040101010101" charset="-122"/>
              </a:rPr>
              <a:t>每当指令队列缓冲器中存满一条指令后，</a:t>
            </a:r>
            <a:r>
              <a:rPr lang="en-US" altLang="zh-CN" sz="1600" b="0" dirty="0">
                <a:latin typeface="华文宋体" panose="02010600040101010101" charset="-122"/>
                <a:ea typeface="华文宋体" panose="02010600040101010101" charset="-122"/>
              </a:rPr>
              <a:t>EU</a:t>
            </a:r>
            <a:r>
              <a:rPr lang="zh-CN" altLang="en-US" sz="1600" b="0" dirty="0">
                <a:latin typeface="华文宋体" panose="02010600040101010101" charset="-122"/>
                <a:ea typeface="华文宋体" panose="02010600040101010101" charset="-122"/>
              </a:rPr>
              <a:t>就立即开始执行。</a:t>
            </a:r>
          </a:p>
          <a:p>
            <a:pPr marL="800100" lvl="1" indent="-342900" eaLnBrk="0" hangingPunct="0">
              <a:spcBef>
                <a:spcPct val="35000"/>
              </a:spcBef>
              <a:buFont typeface="+mj-lt"/>
              <a:buAutoNum type="alphaLcParenR"/>
            </a:pPr>
            <a:r>
              <a:rPr lang="zh-CN" altLang="en-US" sz="1600" b="0" dirty="0">
                <a:latin typeface="华文宋体" panose="02010600040101010101" charset="-122"/>
                <a:ea typeface="华文宋体" panose="02010600040101010101" charset="-122"/>
              </a:rPr>
              <a:t>指令队列缓冲器只要有</a:t>
            </a:r>
            <a:r>
              <a:rPr lang="en-US" altLang="zh-CN" sz="1600" b="0" dirty="0">
                <a:latin typeface="华文宋体" panose="02010600040101010101" charset="-122"/>
                <a:ea typeface="华文宋体" panose="02010600040101010101" charset="-122"/>
              </a:rPr>
              <a:t>2</a:t>
            </a:r>
            <a:r>
              <a:rPr lang="zh-CN" altLang="en-US" sz="1600" b="0" dirty="0">
                <a:latin typeface="华文宋体" panose="02010600040101010101" charset="-122"/>
                <a:ea typeface="华文宋体" panose="02010600040101010101" charset="-122"/>
              </a:rPr>
              <a:t>个空字节时，</a:t>
            </a:r>
            <a:r>
              <a:rPr lang="en-US" altLang="zh-CN" sz="1600" b="0" dirty="0">
                <a:latin typeface="华文宋体" panose="02010600040101010101" charset="-122"/>
                <a:ea typeface="华文宋体" panose="02010600040101010101" charset="-122"/>
              </a:rPr>
              <a:t>BIU</a:t>
            </a:r>
            <a:r>
              <a:rPr lang="zh-CN" altLang="en-US" sz="1600" b="0" dirty="0">
                <a:latin typeface="华文宋体" panose="02010600040101010101" charset="-122"/>
                <a:ea typeface="华文宋体" panose="02010600040101010101" charset="-122"/>
              </a:rPr>
              <a:t>就会自动把指令取到指令队列中，直到填满为止。</a:t>
            </a:r>
          </a:p>
          <a:p>
            <a:pPr marL="800100" lvl="1" indent="-342900" eaLnBrk="0" hangingPunct="0">
              <a:spcBef>
                <a:spcPct val="35000"/>
              </a:spcBef>
              <a:buFont typeface="+mj-lt"/>
              <a:buAutoNum type="alphaLcParenR"/>
            </a:pPr>
            <a:r>
              <a:rPr lang="zh-CN" altLang="en-US" sz="1600" b="0" dirty="0">
                <a:latin typeface="华文宋体" panose="02010600040101010101" charset="-122"/>
                <a:ea typeface="华文宋体" panose="02010600040101010101" charset="-122"/>
              </a:rPr>
              <a:t>在执行转移、调用或返回指令时，接下去要执行的指令不再是程序中紧接着排列的那条指令了，这样，指令队列中已经装入的指令就没用了，则要清除指令队列缓冲器，并要求</a:t>
            </a:r>
            <a:r>
              <a:rPr lang="en-US" altLang="zh-CN" sz="1600" b="0" dirty="0">
                <a:latin typeface="华文宋体" panose="02010600040101010101" charset="-122"/>
                <a:ea typeface="华文宋体" panose="02010600040101010101" charset="-122"/>
              </a:rPr>
              <a:t>BIU</a:t>
            </a:r>
            <a:r>
              <a:rPr lang="zh-CN" altLang="en-US" sz="1600" b="0" dirty="0">
                <a:latin typeface="华文宋体" panose="02010600040101010101" charset="-122"/>
                <a:ea typeface="华文宋体" panose="02010600040101010101" charset="-122"/>
              </a:rPr>
              <a:t>从新地址开始取指令填入指令队列缓冲器。</a:t>
            </a:r>
          </a:p>
          <a:p>
            <a:pPr eaLnBrk="0" hangingPunct="0">
              <a:spcBef>
                <a:spcPct val="35000"/>
              </a:spcBef>
            </a:pPr>
            <a:r>
              <a:rPr lang="en-US" altLang="zh-CN" sz="1600" b="0" dirty="0">
                <a:solidFill>
                  <a:srgbClr val="000066"/>
                </a:solidFill>
                <a:latin typeface="华文宋体" panose="02010600040101010101" charset="-122"/>
                <a:ea typeface="华文宋体" panose="02010600040101010101" charset="-122"/>
              </a:rPr>
              <a:t>(5)</a:t>
            </a:r>
            <a:r>
              <a:rPr lang="zh-CN" altLang="en-US" sz="1600" b="0" dirty="0">
                <a:solidFill>
                  <a:srgbClr val="000066"/>
                </a:solidFill>
                <a:latin typeface="华文宋体" panose="02010600040101010101" charset="-122"/>
                <a:ea typeface="华文宋体" panose="02010600040101010101" charset="-122"/>
              </a:rPr>
              <a:t>总线接口控制电路：</a:t>
            </a:r>
            <a:r>
              <a:rPr lang="zh-CN" altLang="en-US" sz="1600" b="0" dirty="0">
                <a:latin typeface="华文宋体" panose="02010600040101010101" charset="-122"/>
                <a:ea typeface="华文宋体" panose="02010600040101010101" charset="-122"/>
              </a:rPr>
              <a:t>将</a:t>
            </a:r>
            <a:r>
              <a:rPr lang="en-US" altLang="zh-CN" sz="1600" b="0" dirty="0">
                <a:latin typeface="华文宋体" panose="02010600040101010101" charset="-122"/>
                <a:ea typeface="华文宋体" panose="02010600040101010101" charset="-122"/>
              </a:rPr>
              <a:t>CPU</a:t>
            </a:r>
            <a:r>
              <a:rPr lang="zh-CN" altLang="en-US" sz="1600" b="0" dirty="0">
                <a:latin typeface="华文宋体" panose="02010600040101010101" charset="-122"/>
                <a:ea typeface="华文宋体" panose="02010600040101010101" charset="-122"/>
              </a:rPr>
              <a:t>的内部总线与系统总线相连，是</a:t>
            </a:r>
            <a:r>
              <a:rPr lang="en-US" altLang="zh-CN" sz="1600" b="0" dirty="0">
                <a:latin typeface="华文宋体" panose="02010600040101010101" charset="-122"/>
                <a:ea typeface="华文宋体" panose="02010600040101010101" charset="-122"/>
              </a:rPr>
              <a:t>CPU</a:t>
            </a:r>
            <a:r>
              <a:rPr lang="zh-CN" altLang="en-US" sz="1600" b="0" dirty="0">
                <a:latin typeface="华文宋体" panose="02010600040101010101" charset="-122"/>
                <a:ea typeface="华文宋体" panose="02010600040101010101" charset="-122"/>
              </a:rPr>
              <a:t>与内存单元或</a:t>
            </a:r>
            <a:r>
              <a:rPr lang="en-US" altLang="zh-CN" sz="1600" b="0" dirty="0">
                <a:latin typeface="华文宋体" panose="02010600040101010101" charset="-122"/>
                <a:ea typeface="华文宋体" panose="02010600040101010101" charset="-122"/>
              </a:rPr>
              <a:t>I/O</a:t>
            </a:r>
            <a:r>
              <a:rPr lang="zh-CN" altLang="en-US" sz="1600" b="0" dirty="0">
                <a:latin typeface="华文宋体" panose="02010600040101010101" charset="-122"/>
                <a:ea typeface="华文宋体" panose="02010600040101010101" charset="-122"/>
              </a:rPr>
              <a:t>端口交换数据的必经之路。 </a:t>
            </a:r>
          </a:p>
        </p:txBody>
      </p:sp>
      <p:sp>
        <p:nvSpPr>
          <p:cNvPr id="4"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67585"/>
          <p:cNvSpPr/>
          <p:nvPr/>
        </p:nvSpPr>
        <p:spPr>
          <a:xfrm>
            <a:off x="373897" y="1124744"/>
            <a:ext cx="8432998" cy="5170646"/>
          </a:xfrm>
          <a:prstGeom prst="rect">
            <a:avLst/>
          </a:prstGeom>
          <a:noFill/>
          <a:ln w="9525">
            <a:noFill/>
          </a:ln>
        </p:spPr>
        <p:txBody>
          <a:bodyPr wrap="square">
            <a:spAutoFit/>
          </a:bodyPr>
          <a:lstStyle/>
          <a:p>
            <a:pPr defTabSz="0">
              <a:spcBef>
                <a:spcPts val="1200"/>
              </a:spcBef>
              <a:tabLst>
                <a:tab pos="200025" algn="l"/>
                <a:tab pos="996950" algn="l"/>
              </a:tabLst>
            </a:pPr>
            <a:r>
              <a:rPr lang="zh-CN" altLang="en-US" sz="2000" dirty="0">
                <a:solidFill>
                  <a:srgbClr val="FF0000"/>
                </a:solidFill>
                <a:latin typeface="华文宋体" panose="02010600040101010101" charset="-122"/>
                <a:ea typeface="华文宋体" panose="02010600040101010101" charset="-122"/>
              </a:rPr>
              <a:t>执行部件</a:t>
            </a:r>
            <a:r>
              <a:rPr lang="en-US" altLang="zh-CN" sz="2000" dirty="0">
                <a:solidFill>
                  <a:srgbClr val="FF0000"/>
                </a:solidFill>
                <a:latin typeface="华文宋体" panose="02010600040101010101" charset="-122"/>
                <a:ea typeface="华文宋体" panose="02010600040101010101" charset="-122"/>
              </a:rPr>
              <a:t>EU</a:t>
            </a:r>
            <a:r>
              <a:rPr lang="zh-CN" altLang="en-US" sz="2000" dirty="0">
                <a:solidFill>
                  <a:srgbClr val="FF0000"/>
                </a:solidFill>
                <a:latin typeface="华文宋体" panose="02010600040101010101" charset="-122"/>
                <a:ea typeface="华文宋体" panose="02010600040101010101" charset="-122"/>
              </a:rPr>
              <a:t>：</a:t>
            </a:r>
            <a:r>
              <a:rPr lang="zh-CN" altLang="en-US" sz="2000" b="0" dirty="0">
                <a:latin typeface="华文宋体" panose="02010600040101010101" charset="-122"/>
                <a:ea typeface="华文宋体" panose="02010600040101010101" charset="-122"/>
              </a:rPr>
              <a:t>由算术逻辑部件</a:t>
            </a:r>
            <a:r>
              <a:rPr lang="en-US" altLang="zh-CN" sz="2000" b="0" dirty="0">
                <a:latin typeface="华文宋体" panose="02010600040101010101" charset="-122"/>
                <a:ea typeface="华文宋体" panose="02010600040101010101" charset="-122"/>
              </a:rPr>
              <a:t>(ALU)</a:t>
            </a:r>
            <a:r>
              <a:rPr lang="zh-CN" altLang="en-US" sz="2000" b="0" dirty="0">
                <a:latin typeface="华文宋体" panose="02010600040101010101" charset="-122"/>
                <a:ea typeface="华文宋体" panose="02010600040101010101" charset="-122"/>
              </a:rPr>
              <a:t>、通用寄存器、标志寄存器和执行部件控制电路等组成，它负责指令的执行和数据的运算。</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）通用寄存器：包括</a:t>
            </a:r>
            <a:r>
              <a:rPr lang="en-US" altLang="zh-CN" sz="2000" b="0" dirty="0">
                <a:latin typeface="华文宋体" panose="02010600040101010101" charset="-122"/>
                <a:ea typeface="华文宋体" panose="02010600040101010101" charset="-122"/>
              </a:rPr>
              <a:t>4</a:t>
            </a:r>
            <a:r>
              <a:rPr lang="zh-CN" altLang="en-US" sz="2000" b="0" dirty="0">
                <a:latin typeface="华文宋体" panose="02010600040101010101" charset="-122"/>
                <a:ea typeface="华文宋体" panose="02010600040101010101" charset="-122"/>
              </a:rPr>
              <a:t>个</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位的数据寄存器</a:t>
            </a:r>
            <a:r>
              <a:rPr lang="en-US" altLang="zh-CN" sz="2000" b="0" dirty="0">
                <a:latin typeface="华文宋体" panose="02010600040101010101" charset="-122"/>
                <a:ea typeface="华文宋体" panose="02010600040101010101" charset="-122"/>
              </a:rPr>
              <a:t>AX</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BX</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CX</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DX</a:t>
            </a:r>
            <a:r>
              <a:rPr lang="zh-CN" altLang="en-US" sz="2000" b="0" dirty="0">
                <a:latin typeface="华文宋体" panose="02010600040101010101" charset="-122"/>
                <a:ea typeface="华文宋体" panose="02010600040101010101" charset="-122"/>
              </a:rPr>
              <a:t>和</a:t>
            </a:r>
            <a:r>
              <a:rPr lang="en-US" altLang="zh-CN" sz="2000" b="0" dirty="0">
                <a:latin typeface="华文宋体" panose="02010600040101010101" charset="-122"/>
                <a:ea typeface="华文宋体" panose="02010600040101010101" charset="-122"/>
              </a:rPr>
              <a:t>4</a:t>
            </a:r>
            <a:r>
              <a:rPr lang="zh-CN" altLang="en-US" sz="2000" b="0" dirty="0">
                <a:latin typeface="华文宋体" panose="02010600040101010101" charset="-122"/>
                <a:ea typeface="华文宋体" panose="02010600040101010101" charset="-122"/>
              </a:rPr>
              <a:t>个</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位的指针与变址寄存器</a:t>
            </a:r>
            <a:r>
              <a:rPr lang="en-US" altLang="zh-CN" sz="2000" b="0" dirty="0">
                <a:latin typeface="华文宋体" panose="02010600040101010101" charset="-122"/>
                <a:ea typeface="华文宋体" panose="02010600040101010101" charset="-122"/>
              </a:rPr>
              <a:t>SI</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DI</a:t>
            </a:r>
            <a:r>
              <a:rPr lang="zh-CN" altLang="en-US" sz="2000" b="0" dirty="0">
                <a:latin typeface="华文宋体" panose="02010600040101010101" charset="-122"/>
                <a:ea typeface="华文宋体" panose="02010600040101010101" charset="-122"/>
              </a:rPr>
              <a:t>与</a:t>
            </a:r>
            <a:r>
              <a:rPr lang="en-US" altLang="zh-CN" sz="2000" b="0" dirty="0">
                <a:latin typeface="华文宋体" panose="02010600040101010101" charset="-122"/>
                <a:ea typeface="华文宋体" panose="02010600040101010101" charset="-122"/>
              </a:rPr>
              <a:t>SP</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BP</a:t>
            </a:r>
            <a:r>
              <a:rPr lang="zh-CN" altLang="en-US" sz="2000" b="0" dirty="0">
                <a:latin typeface="华文宋体" panose="02010600040101010101" charset="-122"/>
                <a:ea typeface="华文宋体" panose="02010600040101010101" charset="-122"/>
              </a:rPr>
              <a:t>。</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2</a:t>
            </a:r>
            <a:r>
              <a:rPr lang="zh-CN" altLang="en-US" sz="2000" b="0" dirty="0">
                <a:latin typeface="华文宋体" panose="02010600040101010101" charset="-122"/>
                <a:ea typeface="华文宋体" panose="02010600040101010101" charset="-122"/>
              </a:rPr>
              <a:t>）标志寄存器</a:t>
            </a:r>
            <a:r>
              <a:rPr lang="en-US" altLang="zh-CN" sz="2000" b="0" dirty="0">
                <a:latin typeface="华文宋体" panose="02010600040101010101" charset="-122"/>
                <a:ea typeface="华文宋体" panose="02010600040101010101" charset="-122"/>
              </a:rPr>
              <a:t>(FR)</a:t>
            </a:r>
            <a:r>
              <a:rPr lang="zh-CN" altLang="en-US" sz="2000" b="0" dirty="0">
                <a:latin typeface="华文宋体" panose="02010600040101010101" charset="-122"/>
                <a:ea typeface="华文宋体" panose="02010600040101010101" charset="-122"/>
              </a:rPr>
              <a:t>：它是一个</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位的寄存器，用来反映</a:t>
            </a:r>
            <a:r>
              <a:rPr lang="en-US" altLang="zh-CN" sz="2000" b="0" dirty="0">
                <a:latin typeface="华文宋体" panose="02010600040101010101" charset="-122"/>
                <a:ea typeface="华文宋体" panose="02010600040101010101" charset="-122"/>
              </a:rPr>
              <a:t>CPU</a:t>
            </a:r>
            <a:r>
              <a:rPr lang="zh-CN" altLang="en-US" sz="2000" b="0" dirty="0">
                <a:latin typeface="华文宋体" panose="02010600040101010101" charset="-122"/>
                <a:ea typeface="华文宋体" panose="02010600040101010101" charset="-122"/>
              </a:rPr>
              <a:t>运算的状态特征和存放控制标志。</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3</a:t>
            </a:r>
            <a:r>
              <a:rPr lang="zh-CN" altLang="en-US" sz="2000" b="0" dirty="0">
                <a:latin typeface="华文宋体" panose="02010600040101010101" charset="-122"/>
                <a:ea typeface="华文宋体" panose="02010600040101010101" charset="-122"/>
              </a:rPr>
              <a:t>）算术逻辑部件</a:t>
            </a:r>
            <a:r>
              <a:rPr lang="en-US" altLang="zh-CN" sz="2000" b="0" dirty="0">
                <a:latin typeface="华文宋体" panose="02010600040101010101" charset="-122"/>
                <a:ea typeface="华文宋体" panose="02010600040101010101" charset="-122"/>
              </a:rPr>
              <a:t>(ALU)</a:t>
            </a:r>
            <a:r>
              <a:rPr lang="zh-CN" altLang="en-US" sz="2000" b="0" dirty="0">
                <a:latin typeface="华文宋体" panose="02010600040101010101" charset="-122"/>
                <a:ea typeface="华文宋体" panose="02010600040101010101" charset="-122"/>
              </a:rPr>
              <a:t>：用来完成</a:t>
            </a:r>
            <a:r>
              <a:rPr lang="en-US" altLang="zh-CN" sz="2000" b="0" dirty="0">
                <a:latin typeface="华文宋体" panose="02010600040101010101" charset="-122"/>
                <a:ea typeface="华文宋体" panose="02010600040101010101" charset="-122"/>
              </a:rPr>
              <a:t>8</a:t>
            </a:r>
            <a:r>
              <a:rPr lang="zh-CN" altLang="en-US" sz="2000" b="0" dirty="0">
                <a:latin typeface="华文宋体" panose="02010600040101010101" charset="-122"/>
                <a:ea typeface="华文宋体" panose="02010600040101010101" charset="-122"/>
              </a:rPr>
              <a:t>位或</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位二进制算术和逻辑运算。</a:t>
            </a:r>
          </a:p>
          <a:p>
            <a:pPr algn="just" defTabSz="0">
              <a:spcBef>
                <a:spcPts val="1200"/>
              </a:spcBef>
              <a:tabLst>
                <a:tab pos="200025" algn="l"/>
                <a:tab pos="996950" algn="l"/>
              </a:tabLst>
            </a:pP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4</a:t>
            </a:r>
            <a:r>
              <a:rPr lang="zh-CN" altLang="en-US" sz="2000" b="0" dirty="0">
                <a:latin typeface="华文宋体" panose="02010600040101010101" charset="-122"/>
                <a:ea typeface="华文宋体" panose="02010600040101010101" charset="-122"/>
              </a:rPr>
              <a:t>）执行部件控制电路：负责从总线接口部件的指令队列缓冲器中取指令，并对指令进行译码，根据指令要求向执行部件内部个部分发出控制命令以完成各条指令的功能。</a:t>
            </a:r>
          </a:p>
          <a:p>
            <a:pPr indent="355600" defTabSz="0">
              <a:spcBef>
                <a:spcPts val="1200"/>
              </a:spcBef>
              <a:tabLst>
                <a:tab pos="200025" algn="l"/>
                <a:tab pos="996950" algn="l"/>
              </a:tabLst>
            </a:pPr>
            <a:r>
              <a:rPr lang="en-US" altLang="zh-CN" sz="2000" b="0" dirty="0">
                <a:latin typeface="华文宋体" panose="02010600040101010101" charset="-122"/>
                <a:ea typeface="华文宋体" panose="02010600040101010101" charset="-122"/>
              </a:rPr>
              <a:t>8086/8088CPU</a:t>
            </a:r>
            <a:r>
              <a:rPr lang="zh-CN" altLang="en-US" sz="2000" b="0" dirty="0">
                <a:latin typeface="华文宋体" panose="02010600040101010101" charset="-122"/>
                <a:ea typeface="华文宋体" panose="02010600040101010101" charset="-122"/>
              </a:rPr>
              <a:t>的总线接口部件和执行部件并不是同步工作的，它们相互独立，分别完成各自操作，在执行部件执行指令的同时，总线接口部件可取下面一条或几条指令，总线接口部件和执行部件这种并行操作的特点，可以提高系统的运行速度，从而提高了工作效率。 </a:t>
            </a: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69634"/>
          <p:cNvSpPr/>
          <p:nvPr/>
        </p:nvSpPr>
        <p:spPr>
          <a:xfrm>
            <a:off x="323528" y="1037902"/>
            <a:ext cx="8629650" cy="5502275"/>
          </a:xfrm>
          <a:prstGeom prst="rect">
            <a:avLst/>
          </a:prstGeom>
          <a:noFill/>
          <a:ln w="9525">
            <a:noFill/>
          </a:ln>
        </p:spPr>
        <p:txBody>
          <a:bodyPr>
            <a:spAutoFit/>
          </a:bodyPr>
          <a:lstStyle/>
          <a:p>
            <a:pPr eaLnBrk="0" hangingPunct="0"/>
            <a:r>
              <a:rPr lang="en-US" altLang="zh-CN" sz="2955" dirty="0">
                <a:solidFill>
                  <a:srgbClr val="FF3300"/>
                </a:solidFill>
                <a:effectLst>
                  <a:outerShdw blurRad="38100" dist="38100" dir="2700000" algn="tl">
                    <a:srgbClr val="C0C0C0"/>
                  </a:outerShdw>
                </a:effectLst>
                <a:latin typeface="+mn-lt"/>
                <a:ea typeface="+mn-ea"/>
              </a:rPr>
              <a:t>8086</a:t>
            </a:r>
            <a:r>
              <a:rPr lang="zh-CN" altLang="en-US" sz="2955" dirty="0">
                <a:solidFill>
                  <a:srgbClr val="FF3300"/>
                </a:solidFill>
                <a:effectLst>
                  <a:outerShdw blurRad="38100" dist="38100" dir="2700000" algn="tl">
                    <a:srgbClr val="C0C0C0"/>
                  </a:outerShdw>
                </a:effectLst>
                <a:latin typeface="+mn-lt"/>
                <a:ea typeface="+mn-ea"/>
              </a:rPr>
              <a:t>寄存器组</a:t>
            </a:r>
            <a:r>
              <a:rPr lang="en-US" altLang="zh-CN" sz="2955" dirty="0">
                <a:solidFill>
                  <a:srgbClr val="FF3300"/>
                </a:solidFill>
                <a:effectLst>
                  <a:outerShdw blurRad="38100" dist="38100" dir="2700000" algn="tl">
                    <a:srgbClr val="C0C0C0"/>
                  </a:outerShdw>
                </a:effectLst>
                <a:latin typeface="+mn-lt"/>
                <a:ea typeface="+mn-ea"/>
              </a:rPr>
              <a:t>        </a:t>
            </a:r>
          </a:p>
          <a:p>
            <a:pPr eaLnBrk="0" hangingPunct="0">
              <a:spcBef>
                <a:spcPts val="1200"/>
              </a:spcBef>
            </a:pPr>
            <a:r>
              <a:rPr lang="zh-CN" altLang="en-US" dirty="0">
                <a:latin typeface="华文宋体" panose="02010600040101010101" charset="-122"/>
                <a:ea typeface="华文宋体" panose="02010600040101010101" charset="-122"/>
              </a:rPr>
              <a:t>    寄存器是</a:t>
            </a:r>
            <a:r>
              <a:rPr lang="en-US" altLang="zh-CN" dirty="0">
                <a:solidFill>
                  <a:srgbClr val="FF0000"/>
                </a:solidFill>
                <a:latin typeface="华文宋体" panose="02010600040101010101" charset="-122"/>
                <a:ea typeface="华文宋体" panose="02010600040101010101" charset="-122"/>
              </a:rPr>
              <a:t>CPU</a:t>
            </a:r>
            <a:r>
              <a:rPr lang="zh-CN" altLang="en-US" dirty="0">
                <a:latin typeface="华文宋体" panose="02010600040101010101" charset="-122"/>
                <a:ea typeface="华文宋体" panose="02010600040101010101" charset="-122"/>
              </a:rPr>
              <a:t>内部重要的数据存储资源。</a:t>
            </a:r>
            <a:endParaRPr lang="en-US" altLang="zh-CN" dirty="0">
              <a:latin typeface="华文宋体" panose="02010600040101010101" charset="-122"/>
              <a:ea typeface="华文宋体" panose="02010600040101010101"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endParaRPr lang="en-US" altLang="zh-CN" dirty="0">
              <a:latin typeface="华文新魏" panose="02010800040101010101" pitchFamily="2" charset="-122"/>
              <a:ea typeface="华文新魏" panose="02010800040101010101" pitchFamily="2" charset="-122"/>
            </a:endParaRPr>
          </a:p>
          <a:p>
            <a:pPr eaLnBrk="0" hangingPunct="0"/>
            <a:endParaRPr lang="en-US" altLang="zh-CN" b="1" dirty="0">
              <a:latin typeface="华文新魏" panose="02010800040101010101" pitchFamily="2" charset="-122"/>
              <a:ea typeface="华文新魏" panose="02010800040101010101" pitchFamily="2" charset="-122"/>
            </a:endParaRPr>
          </a:p>
          <a:p>
            <a:pPr eaLnBrk="0" hangingPunct="0"/>
            <a:r>
              <a:rPr lang="zh-CN" altLang="en-US" dirty="0">
                <a:latin typeface="华文宋体" panose="02010600040101010101" charset="-122"/>
                <a:ea typeface="华文宋体" panose="02010600040101010101" charset="-122"/>
              </a:rPr>
              <a:t>    寄存器（可见寄存器）是</a:t>
            </a:r>
            <a:r>
              <a:rPr lang="zh-CN" altLang="en-US" b="1" dirty="0">
                <a:latin typeface="华文宋体" panose="02010600040101010101" charset="-122"/>
                <a:ea typeface="华文宋体" panose="02010600040101010101" charset="-122"/>
              </a:rPr>
              <a:t>汇编程序员能直接使用的硬件资源之一。由于寄存器的存取速度比内存快，所以，在用汇编语言编写程序时，要尽可能充分利用寄存器的存储功能。</a:t>
            </a:r>
          </a:p>
          <a:p>
            <a:pPr eaLnBrk="0" hangingPunct="0"/>
            <a:r>
              <a:rPr lang="zh-CN" altLang="en-US" b="1" dirty="0">
                <a:latin typeface="华文新魏" panose="02010800040101010101" pitchFamily="2" charset="-122"/>
                <a:ea typeface="华文新魏" panose="02010800040101010101" pitchFamily="2" charset="-122"/>
              </a:rPr>
              <a:t>       </a:t>
            </a:r>
            <a:endParaRPr lang="zh-CN" altLang="en-US" sz="2800" b="1" dirty="0">
              <a:latin typeface="Times New Roman" panose="02020603050405020304" pitchFamily="18" charset="0"/>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grpSp>
        <p:nvGrpSpPr>
          <p:cNvPr id="7" name="组合 6"/>
          <p:cNvGrpSpPr/>
          <p:nvPr/>
        </p:nvGrpSpPr>
        <p:grpSpPr>
          <a:xfrm>
            <a:off x="1540396" y="2312876"/>
            <a:ext cx="5911924" cy="2412268"/>
            <a:chOff x="683568" y="2096852"/>
            <a:chExt cx="5911924" cy="2412268"/>
          </a:xfrm>
        </p:grpSpPr>
        <p:sp>
          <p:nvSpPr>
            <p:cNvPr id="5" name="矩形 4"/>
            <p:cNvSpPr/>
            <p:nvPr/>
          </p:nvSpPr>
          <p:spPr bwMode="auto">
            <a:xfrm>
              <a:off x="683568" y="3391644"/>
              <a:ext cx="1044116"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寄存器</a:t>
              </a:r>
            </a:p>
          </p:txBody>
        </p:sp>
        <p:sp>
          <p:nvSpPr>
            <p:cNvPr id="11" name="矩形 10"/>
            <p:cNvSpPr/>
            <p:nvPr/>
          </p:nvSpPr>
          <p:spPr bwMode="auto">
            <a:xfrm>
              <a:off x="2407196" y="2636912"/>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可见寄存器</a:t>
              </a:r>
            </a:p>
          </p:txBody>
        </p:sp>
        <p:sp>
          <p:nvSpPr>
            <p:cNvPr id="12" name="矩形 11"/>
            <p:cNvSpPr/>
            <p:nvPr/>
          </p:nvSpPr>
          <p:spPr bwMode="auto">
            <a:xfrm>
              <a:off x="2351088" y="4149080"/>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不可见寄存器</a:t>
              </a:r>
            </a:p>
          </p:txBody>
        </p:sp>
        <p:sp>
          <p:nvSpPr>
            <p:cNvPr id="13" name="矩形 12"/>
            <p:cNvSpPr/>
            <p:nvPr/>
          </p:nvSpPr>
          <p:spPr bwMode="auto">
            <a:xfrm>
              <a:off x="4867300" y="2096852"/>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通用寄存器</a:t>
              </a:r>
            </a:p>
          </p:txBody>
        </p:sp>
        <p:sp>
          <p:nvSpPr>
            <p:cNvPr id="14" name="矩形 13"/>
            <p:cNvSpPr/>
            <p:nvPr/>
          </p:nvSpPr>
          <p:spPr bwMode="auto">
            <a:xfrm>
              <a:off x="4860032" y="2638264"/>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专用寄存器</a:t>
              </a:r>
            </a:p>
          </p:txBody>
        </p:sp>
        <p:sp>
          <p:nvSpPr>
            <p:cNvPr id="15" name="矩形 14"/>
            <p:cNvSpPr/>
            <p:nvPr/>
          </p:nvSpPr>
          <p:spPr bwMode="auto">
            <a:xfrm>
              <a:off x="4860032" y="3176972"/>
              <a:ext cx="1728192" cy="360040"/>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段寄存器</a:t>
              </a:r>
            </a:p>
          </p:txBody>
        </p:sp>
        <p:sp>
          <p:nvSpPr>
            <p:cNvPr id="6" name="左大括号 5"/>
            <p:cNvSpPr/>
            <p:nvPr/>
          </p:nvSpPr>
          <p:spPr bwMode="auto">
            <a:xfrm>
              <a:off x="4247964" y="2098204"/>
              <a:ext cx="504056" cy="1440160"/>
            </a:xfrm>
            <a:prstGeom prst="leftBrace">
              <a:avLst/>
            </a:prstGeom>
            <a:solidFill>
              <a:schemeClr val="bg1"/>
            </a:solidFill>
            <a:ln w="9525" cap="flat" cmpd="sng" algn="ctr">
              <a:solidFill>
                <a:srgbClr val="66CCFF"/>
              </a:solidFill>
              <a:prstDash val="solid"/>
              <a:round/>
              <a:headEnd type="none" w="med" len="med"/>
              <a:tailEnd type="none"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7" name="左大括号 16"/>
            <p:cNvSpPr/>
            <p:nvPr/>
          </p:nvSpPr>
          <p:spPr bwMode="auto">
            <a:xfrm>
              <a:off x="1757276" y="2852936"/>
              <a:ext cx="504056" cy="1440160"/>
            </a:xfrm>
            <a:prstGeom prst="leftBrace">
              <a:avLst/>
            </a:prstGeom>
            <a:solidFill>
              <a:schemeClr val="bg1"/>
            </a:solidFill>
            <a:ln w="9525" cap="flat" cmpd="sng" algn="ctr">
              <a:solidFill>
                <a:srgbClr val="66CCFF"/>
              </a:solidFill>
              <a:prstDash val="solid"/>
              <a:round/>
              <a:headEnd type="none" w="med" len="med"/>
              <a:tailEnd type="none"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28673"/>
          <p:cNvSpPr/>
          <p:nvPr/>
        </p:nvSpPr>
        <p:spPr>
          <a:xfrm>
            <a:off x="587673" y="1078547"/>
            <a:ext cx="3810000" cy="460375"/>
          </a:xfrm>
          <a:prstGeom prst="rect">
            <a:avLst/>
          </a:prstGeom>
          <a:noFill/>
          <a:ln w="12700">
            <a:noFill/>
          </a:ln>
        </p:spPr>
        <p:txBody>
          <a:bodyPr>
            <a:spAutoFit/>
          </a:bodyPr>
          <a:lstStyle/>
          <a:p>
            <a:r>
              <a:rPr lang="en-US" altLang="zh-CN" b="1" dirty="0">
                <a:solidFill>
                  <a:srgbClr val="000000"/>
                </a:solidFill>
                <a:latin typeface="Times New Roman" panose="02020603050405020304" pitchFamily="18" charset="0"/>
                <a:ea typeface="宋体" panose="02010600030101010101" pitchFamily="2" charset="-122"/>
              </a:rPr>
              <a:t>80x86</a:t>
            </a:r>
            <a:r>
              <a:rPr lang="zh-CN" altLang="en-US" b="1" dirty="0">
                <a:solidFill>
                  <a:srgbClr val="000000"/>
                </a:solidFill>
                <a:latin typeface="Times New Roman" panose="02020603050405020304" pitchFamily="18" charset="0"/>
                <a:ea typeface="宋体" panose="02010600030101010101" pitchFamily="2" charset="-122"/>
              </a:rPr>
              <a:t>的</a:t>
            </a:r>
            <a:r>
              <a:rPr lang="zh-CN" altLang="en-US" dirty="0">
                <a:solidFill>
                  <a:srgbClr val="000000"/>
                </a:solidFill>
              </a:rPr>
              <a:t>可见</a:t>
            </a:r>
            <a:r>
              <a:rPr lang="zh-CN" altLang="en-US" b="1" dirty="0">
                <a:solidFill>
                  <a:srgbClr val="000000"/>
                </a:solidFill>
                <a:latin typeface="Times New Roman" panose="02020603050405020304" pitchFamily="18" charset="0"/>
                <a:ea typeface="宋体" panose="02010600030101010101" pitchFamily="2" charset="-122"/>
              </a:rPr>
              <a:t>寄存器组</a:t>
            </a:r>
          </a:p>
        </p:txBody>
      </p:sp>
      <p:sp>
        <p:nvSpPr>
          <p:cNvPr id="28675" name="矩形 28674"/>
          <p:cNvSpPr/>
          <p:nvPr/>
        </p:nvSpPr>
        <p:spPr>
          <a:xfrm>
            <a:off x="251520" y="5248910"/>
            <a:ext cx="1692188" cy="1015663"/>
          </a:xfrm>
          <a:prstGeom prst="rect">
            <a:avLst/>
          </a:prstGeom>
          <a:noFill/>
          <a:ln w="12700">
            <a:noFill/>
          </a:ln>
        </p:spPr>
        <p:txBody>
          <a:bodyPr wrap="square">
            <a:spAutoFit/>
          </a:bodyPr>
          <a:lstStyle/>
          <a:p>
            <a:pPr lvl="2" indent="-914400" eaLnBrk="0" hangingPunct="0"/>
            <a:r>
              <a:rPr lang="zh-CN" altLang="en-US" sz="2000" b="1" dirty="0">
                <a:solidFill>
                  <a:srgbClr val="000000"/>
                </a:solidFill>
                <a:latin typeface="Times New Roman" panose="02020603050405020304" pitchFamily="18" charset="0"/>
                <a:ea typeface="楷体_GB2312" pitchFamily="49" charset="-122"/>
              </a:rPr>
              <a:t>通用寄存器</a:t>
            </a:r>
          </a:p>
          <a:p>
            <a:pPr lvl="2" indent="-914400" eaLnBrk="0" hangingPunct="0"/>
            <a:r>
              <a:rPr lang="zh-CN" altLang="en-US" sz="2000" b="1" dirty="0">
                <a:solidFill>
                  <a:srgbClr val="000000"/>
                </a:solidFill>
                <a:latin typeface="Times New Roman" panose="02020603050405020304" pitchFamily="18" charset="0"/>
                <a:ea typeface="楷体_GB2312" pitchFamily="49" charset="-122"/>
              </a:rPr>
              <a:t>专用寄存器</a:t>
            </a:r>
          </a:p>
          <a:p>
            <a:pPr lvl="2" indent="-914400" eaLnBrk="0" hangingPunct="0"/>
            <a:r>
              <a:rPr lang="zh-CN" altLang="en-US" sz="2000" b="1" dirty="0">
                <a:solidFill>
                  <a:srgbClr val="000000"/>
                </a:solidFill>
                <a:latin typeface="Times New Roman" panose="02020603050405020304" pitchFamily="18" charset="0"/>
                <a:ea typeface="楷体_GB2312" pitchFamily="49" charset="-122"/>
              </a:rPr>
              <a:t>段寄存器</a:t>
            </a:r>
            <a:r>
              <a:rPr lang="zh-CN" altLang="en-US" sz="1100" dirty="0">
                <a:solidFill>
                  <a:srgbClr val="000000"/>
                </a:solidFill>
                <a:latin typeface="Times New Roman" panose="02020603050405020304" pitchFamily="18" charset="0"/>
                <a:ea typeface="宋体" panose="02010600030101010101" pitchFamily="2" charset="-122"/>
              </a:rPr>
              <a:t> </a:t>
            </a:r>
          </a:p>
        </p:txBody>
      </p:sp>
      <p:grpSp>
        <p:nvGrpSpPr>
          <p:cNvPr id="28678" name="组合 28677"/>
          <p:cNvGrpSpPr/>
          <p:nvPr/>
        </p:nvGrpSpPr>
        <p:grpSpPr>
          <a:xfrm>
            <a:off x="4739456" y="1923078"/>
            <a:ext cx="2209800" cy="3884613"/>
            <a:chOff x="3312" y="1248"/>
            <a:chExt cx="1392" cy="2447"/>
          </a:xfrm>
        </p:grpSpPr>
        <p:grpSp>
          <p:nvGrpSpPr>
            <p:cNvPr id="28679" name="组合 28678"/>
            <p:cNvGrpSpPr/>
            <p:nvPr/>
          </p:nvGrpSpPr>
          <p:grpSpPr>
            <a:xfrm>
              <a:off x="3312" y="1296"/>
              <a:ext cx="1392" cy="2304"/>
              <a:chOff x="3312" y="1296"/>
              <a:chExt cx="1392" cy="2304"/>
            </a:xfrm>
          </p:grpSpPr>
          <p:sp>
            <p:nvSpPr>
              <p:cNvPr id="28680" name="矩形 28679"/>
              <p:cNvSpPr/>
              <p:nvPr/>
            </p:nvSpPr>
            <p:spPr>
              <a:xfrm>
                <a:off x="3312" y="129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1" name="矩形 28680"/>
              <p:cNvSpPr/>
              <p:nvPr/>
            </p:nvSpPr>
            <p:spPr>
              <a:xfrm>
                <a:off x="3312" y="1440"/>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2" name="矩形 28681"/>
              <p:cNvSpPr/>
              <p:nvPr/>
            </p:nvSpPr>
            <p:spPr>
              <a:xfrm>
                <a:off x="3312" y="1584"/>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3" name="矩形 28682"/>
              <p:cNvSpPr/>
              <p:nvPr/>
            </p:nvSpPr>
            <p:spPr>
              <a:xfrm>
                <a:off x="3312" y="1728"/>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4" name="矩形 28683"/>
              <p:cNvSpPr/>
              <p:nvPr/>
            </p:nvSpPr>
            <p:spPr>
              <a:xfrm>
                <a:off x="3312" y="1872"/>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5" name="矩形 28684"/>
              <p:cNvSpPr/>
              <p:nvPr/>
            </p:nvSpPr>
            <p:spPr>
              <a:xfrm>
                <a:off x="3312" y="201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6" name="矩形 28685"/>
              <p:cNvSpPr/>
              <p:nvPr/>
            </p:nvSpPr>
            <p:spPr>
              <a:xfrm>
                <a:off x="3312" y="2160"/>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7" name="矩形 28686"/>
              <p:cNvSpPr/>
              <p:nvPr/>
            </p:nvSpPr>
            <p:spPr>
              <a:xfrm>
                <a:off x="3312" y="2304"/>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8" name="矩形 28687"/>
              <p:cNvSpPr/>
              <p:nvPr/>
            </p:nvSpPr>
            <p:spPr>
              <a:xfrm>
                <a:off x="3312" y="2592"/>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89" name="矩形 28688"/>
              <p:cNvSpPr/>
              <p:nvPr/>
            </p:nvSpPr>
            <p:spPr>
              <a:xfrm>
                <a:off x="3312" y="273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grpSp>
            <p:nvGrpSpPr>
              <p:cNvPr id="28690" name="组合 28689"/>
              <p:cNvGrpSpPr/>
              <p:nvPr/>
            </p:nvGrpSpPr>
            <p:grpSpPr>
              <a:xfrm>
                <a:off x="3312" y="3024"/>
                <a:ext cx="1392" cy="576"/>
                <a:chOff x="3888" y="3552"/>
                <a:chExt cx="1392" cy="576"/>
              </a:xfrm>
            </p:grpSpPr>
            <p:sp>
              <p:nvSpPr>
                <p:cNvPr id="28691" name="矩形 28690"/>
                <p:cNvSpPr/>
                <p:nvPr/>
              </p:nvSpPr>
              <p:spPr>
                <a:xfrm>
                  <a:off x="3888" y="3552"/>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92" name="矩形 28691"/>
                <p:cNvSpPr/>
                <p:nvPr/>
              </p:nvSpPr>
              <p:spPr>
                <a:xfrm>
                  <a:off x="3888" y="3696"/>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93" name="矩形 28692"/>
                <p:cNvSpPr/>
                <p:nvPr/>
              </p:nvSpPr>
              <p:spPr>
                <a:xfrm>
                  <a:off x="3888" y="3840"/>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sp>
              <p:nvSpPr>
                <p:cNvPr id="28694" name="矩形 28693"/>
                <p:cNvSpPr/>
                <p:nvPr/>
              </p:nvSpPr>
              <p:spPr>
                <a:xfrm>
                  <a:off x="3888" y="3984"/>
                  <a:ext cx="1392" cy="144"/>
                </a:xfrm>
                <a:prstGeom prst="rect">
                  <a:avLst/>
                </a:prstGeom>
                <a:solidFill>
                  <a:srgbClr val="FF99CC"/>
                </a:solidFill>
                <a:ln w="12700" cap="sq" cmpd="sng">
                  <a:solidFill>
                    <a:schemeClr val="tx1"/>
                  </a:solidFill>
                  <a:prstDash val="solid"/>
                  <a:miter/>
                  <a:headEnd type="none" w="sm" len="sm"/>
                  <a:tailEnd type="none" w="sm" len="sm"/>
                </a:ln>
              </p:spPr>
              <p:txBody>
                <a:bodyPr/>
                <a:lstStyle/>
                <a:p>
                  <a:endParaRPr lang="zh-CN" altLang="en-US"/>
                </a:p>
              </p:txBody>
            </p:sp>
          </p:grpSp>
          <p:sp>
            <p:nvSpPr>
              <p:cNvPr id="28695" name="直接连接符 28694"/>
              <p:cNvSpPr/>
              <p:nvPr/>
            </p:nvSpPr>
            <p:spPr>
              <a:xfrm>
                <a:off x="4032" y="1305"/>
                <a:ext cx="0" cy="576"/>
              </a:xfrm>
              <a:prstGeom prst="line">
                <a:avLst/>
              </a:prstGeom>
              <a:ln w="12700" cap="flat" cmpd="sng">
                <a:solidFill>
                  <a:schemeClr val="tx1"/>
                </a:solidFill>
                <a:prstDash val="dash"/>
                <a:headEnd type="none" w="sm" len="sm"/>
                <a:tailEnd type="none" w="sm" len="sm"/>
              </a:ln>
            </p:spPr>
          </p:sp>
        </p:grpSp>
        <p:sp>
          <p:nvSpPr>
            <p:cNvPr id="28696" name="文本框 28695"/>
            <p:cNvSpPr txBox="1"/>
            <p:nvPr/>
          </p:nvSpPr>
          <p:spPr>
            <a:xfrm>
              <a:off x="3408" y="1248"/>
              <a:ext cx="1152" cy="2447"/>
            </a:xfrm>
            <a:prstGeom prst="rect">
              <a:avLst/>
            </a:prstGeom>
            <a:noFill/>
            <a:ln w="12700">
              <a:noFill/>
            </a:ln>
          </p:spPr>
          <p:txBody>
            <a:bodyPr>
              <a:spAutoFit/>
            </a:bodyPr>
            <a:lstStyle/>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AH   AX   AL  </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BH   BX   BL</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CH   CX   CL</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DH   DX   DL</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SP</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BP</a:t>
              </a:r>
              <a:br>
                <a:rPr lang="en-US" altLang="zh-CN" sz="1400" b="1" dirty="0">
                  <a:solidFill>
                    <a:srgbClr val="000000"/>
                  </a:solidFill>
                  <a:latin typeface="Lucida Console" panose="020B0609040504020204" pitchFamily="49" charset="0"/>
                  <a:ea typeface="宋体" panose="02010600030101010101" pitchFamily="2" charset="-122"/>
                </a:rPr>
              </a:br>
              <a:r>
                <a:rPr lang="en-US" altLang="zh-CN" sz="1400" b="1" dirty="0">
                  <a:solidFill>
                    <a:srgbClr val="000000"/>
                  </a:solidFill>
                  <a:latin typeface="Lucida Console" panose="020B0609040504020204" pitchFamily="49" charset="0"/>
                  <a:ea typeface="宋体" panose="02010600030101010101" pitchFamily="2" charset="-122"/>
                </a:rPr>
                <a:t>       SI</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DI</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IP</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FLAGS</a:t>
              </a:r>
            </a:p>
            <a:p>
              <a:pPr>
                <a:lnSpc>
                  <a:spcPct val="110000"/>
                </a:lnSpc>
              </a:pPr>
              <a:endParaRPr lang="en-US" altLang="zh-CN" sz="1400" b="1" dirty="0">
                <a:solidFill>
                  <a:srgbClr val="000000"/>
                </a:solidFill>
                <a:latin typeface="Lucida Console" panose="020B0609040504020204" pitchFamily="49" charset="0"/>
                <a:ea typeface="宋体" panose="02010600030101010101" pitchFamily="2" charset="-122"/>
              </a:endParaRP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CS</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DS</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ES</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SS</a:t>
              </a:r>
            </a:p>
          </p:txBody>
        </p:sp>
      </p:grpSp>
      <p:sp>
        <p:nvSpPr>
          <p:cNvPr id="28697" name="文本框 28696"/>
          <p:cNvSpPr txBox="1"/>
          <p:nvPr/>
        </p:nvSpPr>
        <p:spPr>
          <a:xfrm>
            <a:off x="3114982" y="6345324"/>
            <a:ext cx="2654310" cy="338554"/>
          </a:xfrm>
          <a:prstGeom prst="rect">
            <a:avLst/>
          </a:prstGeom>
          <a:noFill/>
          <a:ln w="12700">
            <a:noFill/>
          </a:ln>
        </p:spPr>
        <p:txBody>
          <a:bodyPr wrap="square">
            <a:spAutoFit/>
          </a:bodyPr>
          <a:lstStyle/>
          <a:p>
            <a:pPr>
              <a:spcBef>
                <a:spcPct val="50000"/>
              </a:spcBef>
            </a:pPr>
            <a:r>
              <a:rPr lang="en-US" altLang="zh-CN" sz="1200" b="1" dirty="0">
                <a:solidFill>
                  <a:srgbClr val="000000"/>
                </a:solidFill>
                <a:latin typeface="Lucida Sans Unicode" panose="020B0602030504020204" pitchFamily="34" charset="0"/>
                <a:ea typeface="宋体" panose="02010600030101010101" pitchFamily="2" charset="-122"/>
              </a:rPr>
              <a:t>8086 /8088 /80286</a:t>
            </a:r>
            <a:r>
              <a:rPr lang="en-US" altLang="zh-CN" sz="1600" b="1" dirty="0">
                <a:solidFill>
                  <a:srgbClr val="000000"/>
                </a:solidFill>
                <a:latin typeface="Lucida Sans Unicode" panose="020B0602030504020204" pitchFamily="34" charset="0"/>
                <a:ea typeface="楷体_GB2312" pitchFamily="49" charset="-122"/>
              </a:rPr>
              <a:t>  </a:t>
            </a:r>
            <a:r>
              <a:rPr lang="zh-CN" altLang="en-US" sz="1600" b="1" dirty="0">
                <a:solidFill>
                  <a:srgbClr val="000000"/>
                </a:solidFill>
                <a:latin typeface="Lucida Sans Unicode" panose="020B0602030504020204" pitchFamily="34" charset="0"/>
                <a:ea typeface="楷体_GB2312" pitchFamily="49" charset="-122"/>
              </a:rPr>
              <a:t>寄存器</a:t>
            </a:r>
          </a:p>
        </p:txBody>
      </p:sp>
      <p:grpSp>
        <p:nvGrpSpPr>
          <p:cNvPr id="28698" name="组合 28697"/>
          <p:cNvGrpSpPr/>
          <p:nvPr/>
        </p:nvGrpSpPr>
        <p:grpSpPr>
          <a:xfrm>
            <a:off x="1539056" y="1923078"/>
            <a:ext cx="5410200" cy="4292600"/>
            <a:chOff x="1296" y="1248"/>
            <a:chExt cx="3408" cy="2704"/>
          </a:xfrm>
        </p:grpSpPr>
        <p:grpSp>
          <p:nvGrpSpPr>
            <p:cNvPr id="28699" name="组合 28698"/>
            <p:cNvGrpSpPr/>
            <p:nvPr/>
          </p:nvGrpSpPr>
          <p:grpSpPr>
            <a:xfrm>
              <a:off x="1920" y="1296"/>
              <a:ext cx="2784" cy="2592"/>
              <a:chOff x="1920" y="1296"/>
              <a:chExt cx="2784" cy="2592"/>
            </a:xfrm>
          </p:grpSpPr>
          <p:sp>
            <p:nvSpPr>
              <p:cNvPr id="28700" name="矩形 28699"/>
              <p:cNvSpPr/>
              <p:nvPr/>
            </p:nvSpPr>
            <p:spPr>
              <a:xfrm>
                <a:off x="1920" y="1296"/>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1" name="矩形 28700"/>
              <p:cNvSpPr/>
              <p:nvPr/>
            </p:nvSpPr>
            <p:spPr>
              <a:xfrm>
                <a:off x="1920" y="1440"/>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2" name="矩形 28701"/>
              <p:cNvSpPr/>
              <p:nvPr/>
            </p:nvSpPr>
            <p:spPr>
              <a:xfrm>
                <a:off x="1920" y="1584"/>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3" name="矩形 28702"/>
              <p:cNvSpPr/>
              <p:nvPr/>
            </p:nvSpPr>
            <p:spPr>
              <a:xfrm>
                <a:off x="1920" y="1728"/>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4" name="矩形 28703"/>
              <p:cNvSpPr/>
              <p:nvPr/>
            </p:nvSpPr>
            <p:spPr>
              <a:xfrm>
                <a:off x="1920" y="1872"/>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5" name="矩形 28704"/>
              <p:cNvSpPr/>
              <p:nvPr/>
            </p:nvSpPr>
            <p:spPr>
              <a:xfrm>
                <a:off x="1920" y="2016"/>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6" name="矩形 28705"/>
              <p:cNvSpPr/>
              <p:nvPr/>
            </p:nvSpPr>
            <p:spPr>
              <a:xfrm>
                <a:off x="1920" y="2160"/>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7" name="矩形 28706"/>
              <p:cNvSpPr/>
              <p:nvPr/>
            </p:nvSpPr>
            <p:spPr>
              <a:xfrm>
                <a:off x="1920" y="2304"/>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8" name="矩形 28707"/>
              <p:cNvSpPr/>
              <p:nvPr/>
            </p:nvSpPr>
            <p:spPr>
              <a:xfrm>
                <a:off x="1920" y="2592"/>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09" name="矩形 28708"/>
              <p:cNvSpPr/>
              <p:nvPr/>
            </p:nvSpPr>
            <p:spPr>
              <a:xfrm>
                <a:off x="1920" y="2736"/>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10" name="矩形 28709"/>
              <p:cNvSpPr/>
              <p:nvPr/>
            </p:nvSpPr>
            <p:spPr>
              <a:xfrm>
                <a:off x="3312" y="3744"/>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sp>
            <p:nvSpPr>
              <p:cNvPr id="28711" name="矩形 28710"/>
              <p:cNvSpPr/>
              <p:nvPr/>
            </p:nvSpPr>
            <p:spPr>
              <a:xfrm>
                <a:off x="3312" y="3600"/>
                <a:ext cx="1392" cy="144"/>
              </a:xfrm>
              <a:prstGeom prst="rect">
                <a:avLst/>
              </a:prstGeom>
              <a:solidFill>
                <a:schemeClr val="tx2"/>
              </a:solidFill>
              <a:ln w="12700" cap="sq" cmpd="sng">
                <a:solidFill>
                  <a:schemeClr val="tx1"/>
                </a:solidFill>
                <a:prstDash val="solid"/>
                <a:miter/>
                <a:headEnd type="none" w="sm" len="sm"/>
                <a:tailEnd type="none" w="sm" len="sm"/>
              </a:ln>
            </p:spPr>
            <p:txBody>
              <a:bodyPr/>
              <a:lstStyle/>
              <a:p>
                <a:endParaRPr lang="zh-CN" altLang="en-US"/>
              </a:p>
            </p:txBody>
          </p:sp>
        </p:grpSp>
        <p:sp>
          <p:nvSpPr>
            <p:cNvPr id="28712" name="文本框 28711"/>
            <p:cNvSpPr txBox="1"/>
            <p:nvPr/>
          </p:nvSpPr>
          <p:spPr>
            <a:xfrm>
              <a:off x="1296" y="1248"/>
              <a:ext cx="768" cy="1675"/>
            </a:xfrm>
            <a:prstGeom prst="rect">
              <a:avLst/>
            </a:prstGeom>
            <a:noFill/>
            <a:ln w="12700">
              <a:noFill/>
            </a:ln>
          </p:spPr>
          <p:txBody>
            <a:bodyPr>
              <a:spAutoFit/>
            </a:bodyPr>
            <a:lstStyle/>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EAX</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EBX</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ECX</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EDX</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ESP</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EBP</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ESI</a:t>
              </a: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EDI</a:t>
              </a:r>
            </a:p>
            <a:p>
              <a:pPr lvl="1">
                <a:lnSpc>
                  <a:spcPct val="110000"/>
                </a:lnSpc>
              </a:pPr>
              <a:endParaRPr lang="en-US" altLang="zh-CN" sz="1400" b="1" dirty="0">
                <a:solidFill>
                  <a:srgbClr val="000000"/>
                </a:solidFill>
                <a:latin typeface="Lucida Console" panose="020B0609040504020204" pitchFamily="49" charset="0"/>
                <a:ea typeface="宋体" panose="02010600030101010101" pitchFamily="2" charset="-122"/>
              </a:endParaRPr>
            </a:p>
            <a:p>
              <a:pPr lvl="1">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EIP</a:t>
              </a:r>
            </a:p>
            <a:p>
              <a:pPr>
                <a:lnSpc>
                  <a:spcPct val="110000"/>
                </a:lnSpc>
              </a:pPr>
              <a:r>
                <a:rPr lang="en-US" altLang="zh-CN" sz="1400" b="1" dirty="0">
                  <a:solidFill>
                    <a:srgbClr val="000000"/>
                  </a:solidFill>
                  <a:latin typeface="Lucida Console" panose="020B0609040504020204" pitchFamily="49" charset="0"/>
                  <a:ea typeface="宋体" panose="02010600030101010101" pitchFamily="2" charset="-122"/>
                </a:rPr>
                <a:t> EFLAGS</a:t>
              </a:r>
              <a:r>
                <a:rPr lang="en-US" altLang="zh-CN" sz="1400" b="1" dirty="0">
                  <a:solidFill>
                    <a:srgbClr val="000000"/>
                  </a:solidFill>
                  <a:latin typeface="Times New Roman" panose="02020603050405020304" pitchFamily="18" charset="0"/>
                  <a:ea typeface="宋体" panose="02010600030101010101" pitchFamily="2" charset="-122"/>
                </a:rPr>
                <a:t> </a:t>
              </a:r>
            </a:p>
          </p:txBody>
        </p:sp>
        <p:sp>
          <p:nvSpPr>
            <p:cNvPr id="28713" name="矩形 28712"/>
            <p:cNvSpPr/>
            <p:nvPr/>
          </p:nvSpPr>
          <p:spPr>
            <a:xfrm>
              <a:off x="3888" y="3600"/>
              <a:ext cx="288" cy="352"/>
            </a:xfrm>
            <a:prstGeom prst="rect">
              <a:avLst/>
            </a:prstGeom>
            <a:noFill/>
            <a:ln w="12700">
              <a:noFill/>
            </a:ln>
          </p:spPr>
          <p:txBody>
            <a:bodyPr>
              <a:spAutoFit/>
            </a:bodyPr>
            <a:lstStyle/>
            <a:p>
              <a:pPr>
                <a:lnSpc>
                  <a:spcPct val="110000"/>
                </a:lnSpc>
              </a:pPr>
              <a:r>
                <a:rPr lang="en-US" altLang="zh-CN" sz="1400" b="1">
                  <a:solidFill>
                    <a:srgbClr val="000000"/>
                  </a:solidFill>
                  <a:latin typeface="Lucida Console" panose="020B0609040504020204" pitchFamily="49" charset="0"/>
                  <a:ea typeface="宋体" panose="02010600030101010101" pitchFamily="2" charset="-122"/>
                </a:rPr>
                <a:t>FS</a:t>
              </a:r>
            </a:p>
            <a:p>
              <a:pPr>
                <a:lnSpc>
                  <a:spcPct val="110000"/>
                </a:lnSpc>
              </a:pPr>
              <a:r>
                <a:rPr lang="en-US" altLang="zh-CN" sz="1400" b="1">
                  <a:solidFill>
                    <a:srgbClr val="000000"/>
                  </a:solidFill>
                  <a:latin typeface="Lucida Console" panose="020B0609040504020204" pitchFamily="49" charset="0"/>
                  <a:ea typeface="宋体" panose="02010600030101010101" pitchFamily="2" charset="-122"/>
                </a:rPr>
                <a:t>GS</a:t>
              </a:r>
            </a:p>
          </p:txBody>
        </p:sp>
      </p:grpSp>
      <p:sp>
        <p:nvSpPr>
          <p:cNvPr id="28714" name="文本框 28713"/>
          <p:cNvSpPr txBox="1"/>
          <p:nvPr/>
        </p:nvSpPr>
        <p:spPr>
          <a:xfrm>
            <a:off x="2377256" y="1694478"/>
            <a:ext cx="4648200" cy="336550"/>
          </a:xfrm>
          <a:prstGeom prst="rect">
            <a:avLst/>
          </a:prstGeom>
          <a:noFill/>
          <a:ln w="12700">
            <a:noFill/>
          </a:ln>
        </p:spPr>
        <p:txBody>
          <a:bodyPr>
            <a:spAutoFit/>
          </a:bodyPr>
          <a:lstStyle/>
          <a:p>
            <a:pPr>
              <a:spcBef>
                <a:spcPct val="50000"/>
              </a:spcBef>
            </a:pPr>
            <a:r>
              <a:rPr lang="en-US" altLang="zh-CN" sz="1600">
                <a:solidFill>
                  <a:srgbClr val="000000"/>
                </a:solidFill>
                <a:latin typeface="Times New Roman" panose="02020603050405020304" pitchFamily="18" charset="0"/>
                <a:ea typeface="宋体" panose="02010600030101010101" pitchFamily="2" charset="-122"/>
              </a:rPr>
              <a:t> 31                                   16  15              8  7               0</a:t>
            </a:r>
          </a:p>
        </p:txBody>
      </p:sp>
      <p:sp>
        <p:nvSpPr>
          <p:cNvPr id="4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46" name="文本框 28696"/>
          <p:cNvSpPr txBox="1"/>
          <p:nvPr/>
        </p:nvSpPr>
        <p:spPr>
          <a:xfrm>
            <a:off x="6949256" y="2852936"/>
            <a:ext cx="1511176" cy="1069524"/>
          </a:xfrm>
          <a:prstGeom prst="rect">
            <a:avLst/>
          </a:prstGeom>
          <a:noFill/>
          <a:ln w="12700">
            <a:noFill/>
          </a:ln>
        </p:spPr>
        <p:txBody>
          <a:bodyPr wrap="square">
            <a:spAutoFit/>
          </a:bodyPr>
          <a:lstStyle/>
          <a:p>
            <a:pPr>
              <a:spcBef>
                <a:spcPts val="300"/>
              </a:spcBef>
            </a:pPr>
            <a:r>
              <a:rPr lang="zh-CN" altLang="en-US" sz="1400" b="0" dirty="0">
                <a:solidFill>
                  <a:srgbClr val="000000"/>
                </a:solidFill>
                <a:latin typeface="Lucida Sans Unicode" panose="020B0602030504020204" pitchFamily="34" charset="0"/>
                <a:ea typeface="楷体_GB2312" pitchFamily="49" charset="-122"/>
              </a:rPr>
              <a:t>堆栈指针寄存器</a:t>
            </a:r>
            <a:endParaRPr lang="en-US" altLang="zh-CN" sz="1400" b="0" dirty="0">
              <a:solidFill>
                <a:srgbClr val="000000"/>
              </a:solidFill>
              <a:latin typeface="Lucida Sans Unicode" panose="020B0602030504020204" pitchFamily="34" charset="0"/>
              <a:ea typeface="楷体_GB2312" pitchFamily="49" charset="-122"/>
            </a:endParaRPr>
          </a:p>
          <a:p>
            <a:pPr>
              <a:spcBef>
                <a:spcPts val="300"/>
              </a:spcBef>
            </a:pPr>
            <a:r>
              <a:rPr lang="zh-CN" altLang="en-US" sz="1400" b="0" dirty="0">
                <a:solidFill>
                  <a:srgbClr val="000000"/>
                </a:solidFill>
                <a:latin typeface="Lucida Sans Unicode" panose="020B0602030504020204" pitchFamily="34" charset="0"/>
                <a:ea typeface="楷体_GB2312" pitchFamily="49" charset="-122"/>
              </a:rPr>
              <a:t>基址指针寄存器</a:t>
            </a:r>
            <a:endParaRPr lang="en-US" altLang="zh-CN" sz="1400" b="0" dirty="0">
              <a:solidFill>
                <a:srgbClr val="000000"/>
              </a:solidFill>
              <a:latin typeface="Lucida Sans Unicode" panose="020B0602030504020204" pitchFamily="34" charset="0"/>
              <a:ea typeface="楷体_GB2312" pitchFamily="49" charset="-122"/>
            </a:endParaRPr>
          </a:p>
          <a:p>
            <a:pPr>
              <a:spcBef>
                <a:spcPts val="300"/>
              </a:spcBef>
            </a:pPr>
            <a:r>
              <a:rPr lang="zh-CN" altLang="en-US" sz="1400" b="0" dirty="0">
                <a:solidFill>
                  <a:srgbClr val="000000"/>
                </a:solidFill>
                <a:latin typeface="Lucida Sans Unicode" panose="020B0602030504020204" pitchFamily="34" charset="0"/>
                <a:ea typeface="楷体_GB2312" pitchFamily="49" charset="-122"/>
              </a:rPr>
              <a:t>源变址寄存器</a:t>
            </a:r>
          </a:p>
          <a:p>
            <a:pPr>
              <a:spcBef>
                <a:spcPts val="300"/>
              </a:spcBef>
            </a:pPr>
            <a:r>
              <a:rPr lang="zh-CN" altLang="en-US" sz="1400" b="0" dirty="0">
                <a:solidFill>
                  <a:srgbClr val="000000"/>
                </a:solidFill>
                <a:latin typeface="Lucida Sans Unicode" panose="020B0602030504020204" pitchFamily="34" charset="0"/>
                <a:ea typeface="楷体_GB2312" pitchFamily="49" charset="-122"/>
              </a:rPr>
              <a:t>目的变址寄存器</a:t>
            </a:r>
            <a:endParaRPr lang="en-US" altLang="zh-CN" sz="1400" b="0" dirty="0">
              <a:solidFill>
                <a:srgbClr val="000000"/>
              </a:solidFill>
              <a:latin typeface="Lucida Sans Unicode" panose="020B0602030504020204" pitchFamily="34" charset="0"/>
              <a:ea typeface="楷体_GB2312" pitchFamily="49"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445770" y="0"/>
            <a:ext cx="8484870" cy="945515"/>
          </a:xfrm>
        </p:spPr>
        <p:txBody>
          <a:bodyPr vert="horz" wrap="square" lIns="91440" tIns="45720" rIns="91440" bIns="45720" anchor="ctr"/>
          <a:lstStyle/>
          <a:p>
            <a:pPr algn="l" eaLnBrk="1" hangingPunct="1"/>
            <a:r>
              <a:rPr lang="zh-CN" altLang="en-US" sz="2600" dirty="0">
                <a:ea typeface="宋体" panose="02010600030101010101" pitchFamily="2" charset="-122"/>
              </a:rPr>
              <a:t>课程基本信息</a:t>
            </a:r>
          </a:p>
        </p:txBody>
      </p:sp>
      <p:sp>
        <p:nvSpPr>
          <p:cNvPr id="7171" name="Rectangle 3"/>
          <p:cNvSpPr>
            <a:spLocks noGrp="1"/>
          </p:cNvSpPr>
          <p:nvPr>
            <p:ph idx="1"/>
          </p:nvPr>
        </p:nvSpPr>
        <p:spPr>
          <a:xfrm>
            <a:off x="368935" y="1018540"/>
            <a:ext cx="8235513" cy="5524500"/>
          </a:xfrm>
        </p:spPr>
        <p:txBody>
          <a:bodyPr vert="horz" wrap="square" lIns="91440" tIns="45720" rIns="91440" bIns="45720" anchor="t"/>
          <a:lstStyle/>
          <a:p>
            <a:pPr marL="0" indent="0" eaLnBrk="1" hangingPunct="1">
              <a:spcBef>
                <a:spcPct val="0"/>
              </a:spcBef>
              <a:spcAft>
                <a:spcPts val="1200"/>
              </a:spcAft>
              <a:buNone/>
            </a:pPr>
            <a:r>
              <a:rPr lang="zh-CN" altLang="en-US" sz="2200" dirty="0">
                <a:ea typeface="宋体" panose="02010600030101010101" pitchFamily="2" charset="-122"/>
              </a:rPr>
              <a:t>课程目的</a:t>
            </a:r>
            <a:r>
              <a:rPr lang="en-US" altLang="zh-CN" sz="2200" dirty="0">
                <a:ea typeface="宋体" panose="02010600030101010101" pitchFamily="2" charset="-122"/>
              </a:rPr>
              <a:t>:</a:t>
            </a: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理解X86计算机系统的组织结构</a:t>
            </a:r>
            <a:r>
              <a:rPr lang="zh-CN" altLang="en-US" sz="2200" dirty="0">
                <a:ea typeface="宋体" panose="02010600030101010101" pitchFamily="2" charset="-122"/>
              </a:rPr>
              <a:t>和</a:t>
            </a:r>
            <a:r>
              <a:rPr lang="en-US" altLang="zh-CN" sz="2200" dirty="0">
                <a:ea typeface="宋体" panose="02010600030101010101" pitchFamily="2" charset="-122"/>
              </a:rPr>
              <a:t>寻址方式</a:t>
            </a:r>
          </a:p>
          <a:p>
            <a:pPr marL="809625" lvl="1" indent="-352425" eaLnBrk="1" hangingPunct="1">
              <a:spcBef>
                <a:spcPct val="0"/>
              </a:spcBef>
              <a:buClr>
                <a:srgbClr val="FF0000"/>
              </a:buClr>
              <a:buFont typeface="Wingdings" panose="05000000000000000000" pitchFamily="2" charset="2"/>
              <a:buChar char="n"/>
            </a:pPr>
            <a:r>
              <a:rPr lang="zh-CN" altLang="en-US" sz="2200" dirty="0">
                <a:ea typeface="宋体" panose="02010600030101010101" pitchFamily="2" charset="-122"/>
              </a:rPr>
              <a:t>学习</a:t>
            </a:r>
            <a:r>
              <a:rPr lang="en-US" altLang="zh-CN" sz="2200" dirty="0">
                <a:ea typeface="宋体" panose="02010600030101010101" pitchFamily="2" charset="-122"/>
              </a:rPr>
              <a:t>汇编语言的指令系统</a:t>
            </a: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掌握汇编语言程序</a:t>
            </a:r>
            <a:r>
              <a:rPr lang="zh-CN" altLang="en-US" sz="2200" dirty="0">
                <a:ea typeface="宋体" panose="02010600030101010101" pitchFamily="2" charset="-122"/>
              </a:rPr>
              <a:t>设计的基本方法和技巧</a:t>
            </a: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培养对软硬件底层的认知能力、程序设计与应用能力</a:t>
            </a:r>
          </a:p>
          <a:p>
            <a:pPr marL="809625" lvl="1" indent="-352425" eaLnBrk="1" hangingPunct="1">
              <a:spcBef>
                <a:spcPct val="0"/>
              </a:spcBef>
              <a:buClr>
                <a:srgbClr val="FF0000"/>
              </a:buClr>
              <a:buFont typeface="Wingdings" panose="05000000000000000000" pitchFamily="2" charset="2"/>
              <a:buChar char="n"/>
            </a:pPr>
            <a:r>
              <a:rPr lang="en-US" altLang="zh-CN" sz="2200" dirty="0" err="1">
                <a:ea typeface="宋体" panose="02010600030101010101" pitchFamily="2" charset="-122"/>
              </a:rPr>
              <a:t>为计算机组成原理</a:t>
            </a:r>
            <a:r>
              <a:rPr lang="en-US" altLang="zh-CN" sz="2200" dirty="0">
                <a:ea typeface="宋体" panose="02010600030101010101" pitchFamily="2" charset="-122"/>
              </a:rPr>
              <a:t>、</a:t>
            </a:r>
            <a:r>
              <a:rPr lang="zh-CN" altLang="en-US" sz="2200" dirty="0">
                <a:ea typeface="宋体" panose="02010600030101010101" pitchFamily="2" charset="-122"/>
              </a:rPr>
              <a:t>操作系统、</a:t>
            </a:r>
            <a:r>
              <a:rPr lang="en-US" altLang="zh-CN" sz="2200" dirty="0" err="1">
                <a:ea typeface="宋体" panose="02010600030101010101" pitchFamily="2" charset="-122"/>
              </a:rPr>
              <a:t>接口技术、编译技术等后续课程的学习奠定坚实的基础</a:t>
            </a:r>
            <a:r>
              <a:rPr lang="en-US" altLang="zh-CN" sz="2200" dirty="0">
                <a:ea typeface="宋体" panose="02010600030101010101" pitchFamily="2" charset="-122"/>
              </a:rPr>
              <a:t>。</a:t>
            </a:r>
          </a:p>
          <a:p>
            <a:pPr marL="809625" lvl="1" indent="-352425" eaLnBrk="1" hangingPunct="1">
              <a:spcBef>
                <a:spcPct val="0"/>
              </a:spcBef>
              <a:buClr>
                <a:srgbClr val="FF0000"/>
              </a:buClr>
              <a:buFont typeface="Wingdings" panose="05000000000000000000" pitchFamily="2" charset="2"/>
              <a:buChar char="n"/>
            </a:pPr>
            <a:endParaRPr lang="en-US" altLang="zh-CN" sz="2200" dirty="0">
              <a:ea typeface="宋体" panose="02010600030101010101" pitchFamily="2" charset="-122"/>
            </a:endParaRPr>
          </a:p>
          <a:p>
            <a:pPr marL="0" lvl="1" indent="0" eaLnBrk="1" hangingPunct="1">
              <a:spcBef>
                <a:spcPct val="0"/>
              </a:spcBef>
              <a:buClr>
                <a:srgbClr val="FF0000"/>
              </a:buClr>
              <a:buFont typeface="Wingdings" panose="05000000000000000000" pitchFamily="2" charset="2"/>
              <a:buNone/>
            </a:pPr>
            <a:r>
              <a:rPr lang="zh-CN" altLang="en-US" sz="2200" b="1" dirty="0">
                <a:solidFill>
                  <a:srgbClr val="3333FF"/>
                </a:solidFill>
                <a:effectLst>
                  <a:outerShdw blurRad="38100" dist="38100" dir="2700000" algn="tl">
                    <a:srgbClr val="C0C0C0"/>
                  </a:outerShdw>
                </a:effectLst>
                <a:ea typeface="宋体" panose="02010600030101010101" pitchFamily="2" charset="-122"/>
                <a:cs typeface="+mn-cs"/>
              </a:rPr>
              <a:t>先修课程：</a:t>
            </a:r>
            <a:endParaRPr lang="zh-CN" altLang="en-US" sz="2200" dirty="0">
              <a:ea typeface="宋体" panose="02010600030101010101" pitchFamily="2" charset="-122"/>
            </a:endParaRP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计算机导论</a:t>
            </a:r>
          </a:p>
          <a:p>
            <a:pPr marL="809625" lvl="1" indent="-352425" eaLnBrk="1" hangingPunct="1">
              <a:spcBef>
                <a:spcPct val="0"/>
              </a:spcBef>
              <a:buClr>
                <a:srgbClr val="FF0000"/>
              </a:buClr>
              <a:buFont typeface="Wingdings" panose="05000000000000000000" pitchFamily="2" charset="2"/>
              <a:buChar char="n"/>
            </a:pPr>
            <a:r>
              <a:rPr lang="en-US" altLang="zh-CN" sz="2200" dirty="0">
                <a:ea typeface="宋体" panose="02010600030101010101" pitchFamily="2" charset="-122"/>
              </a:rPr>
              <a:t>高级语言程序设计</a:t>
            </a:r>
          </a:p>
          <a:p>
            <a:pPr marL="809625" lvl="1" indent="-352425" eaLnBrk="1" hangingPunct="1">
              <a:spcBef>
                <a:spcPct val="0"/>
              </a:spcBef>
              <a:buClr>
                <a:srgbClr val="FF0000"/>
              </a:buClr>
              <a:buFont typeface="Wingdings" panose="05000000000000000000" pitchFamily="2" charset="2"/>
              <a:buChar char="n"/>
            </a:pPr>
            <a:endParaRPr lang="en-US" altLang="zh-CN" sz="2200" dirty="0">
              <a:ea typeface="宋体" panose="02010600030101010101" pitchFamily="2" charset="-122"/>
            </a:endParaRPr>
          </a:p>
          <a:p>
            <a:pPr marL="457200" lvl="1" indent="-445770" eaLnBrk="1" hangingPunct="1">
              <a:spcBef>
                <a:spcPct val="0"/>
              </a:spcBef>
              <a:buClr>
                <a:srgbClr val="FF0000"/>
              </a:buClr>
              <a:buFont typeface="Wingdings" panose="05000000000000000000" pitchFamily="2" charset="2"/>
              <a:buNone/>
            </a:pPr>
            <a:r>
              <a:rPr lang="zh-CN" altLang="en-US" sz="2200" b="1" dirty="0">
                <a:solidFill>
                  <a:srgbClr val="3333FF"/>
                </a:solidFill>
                <a:effectLst>
                  <a:outerShdw blurRad="38100" dist="38100" dir="2700000" algn="tl">
                    <a:srgbClr val="C0C0C0"/>
                  </a:outerShdw>
                </a:effectLst>
                <a:ea typeface="宋体" panose="02010600030101010101" pitchFamily="2" charset="-122"/>
                <a:cs typeface="+mn-cs"/>
                <a:sym typeface="+mn-ea"/>
              </a:rPr>
              <a:t>课程成绩计算方式：</a:t>
            </a:r>
          </a:p>
          <a:p>
            <a:pPr marL="457200" lvl="1" indent="-445770" eaLnBrk="1" hangingPunct="1">
              <a:spcBef>
                <a:spcPts val="1200"/>
              </a:spcBef>
              <a:buClr>
                <a:srgbClr val="FF0000"/>
              </a:buClr>
              <a:buFont typeface="Wingdings" panose="05000000000000000000" pitchFamily="2" charset="2"/>
              <a:buNone/>
            </a:pPr>
            <a:r>
              <a:rPr lang="en-US" altLang="zh-CN" sz="2200" b="1" dirty="0">
                <a:solidFill>
                  <a:srgbClr val="3333FF"/>
                </a:solidFill>
                <a:effectLst>
                  <a:outerShdw blurRad="38100" dist="38100" dir="2700000" algn="tl">
                    <a:srgbClr val="C0C0C0"/>
                  </a:outerShdw>
                </a:effectLst>
                <a:ea typeface="宋体" panose="02010600030101010101" pitchFamily="2" charset="-122"/>
                <a:cs typeface="+mn-cs"/>
                <a:sym typeface="+mn-ea"/>
              </a:rPr>
              <a:t>	</a:t>
            </a:r>
            <a:r>
              <a:rPr lang="en-US" altLang="zh-CN" sz="2200" dirty="0">
                <a:ea typeface="宋体" panose="02010600030101010101" pitchFamily="2" charset="-122"/>
                <a:cs typeface="+mn-ea"/>
                <a:sym typeface="+mn-ea"/>
              </a:rPr>
              <a:t>课程成绩评定由</a:t>
            </a:r>
            <a:r>
              <a:rPr lang="zh-CN" altLang="en-US" sz="2200" dirty="0">
                <a:ea typeface="宋体" panose="02010600030101010101" pitchFamily="2" charset="-122"/>
                <a:cs typeface="+mn-ea"/>
                <a:sym typeface="+mn-ea"/>
              </a:rPr>
              <a:t>三</a:t>
            </a:r>
            <a:r>
              <a:rPr lang="en-US" altLang="zh-CN" sz="2200" dirty="0">
                <a:ea typeface="宋体" panose="02010600030101010101" pitchFamily="2" charset="-122"/>
                <a:cs typeface="+mn-ea"/>
                <a:sym typeface="+mn-ea"/>
              </a:rPr>
              <a:t>部分组成：作业成绩占15%</a:t>
            </a:r>
            <a:r>
              <a:rPr lang="zh-CN" altLang="en-US" sz="2200" dirty="0">
                <a:ea typeface="宋体" panose="02010600030101010101" pitchFamily="2" charset="-122"/>
                <a:cs typeface="+mn-ea"/>
                <a:sym typeface="+mn-ea"/>
              </a:rPr>
              <a:t>（</a:t>
            </a:r>
            <a:r>
              <a:rPr lang="en-US" altLang="zh-CN" sz="2200" b="1" dirty="0">
                <a:solidFill>
                  <a:srgbClr val="FF0000"/>
                </a:solidFill>
                <a:ea typeface="宋体" panose="02010600030101010101" pitchFamily="2" charset="-122"/>
                <a:cs typeface="+mn-ea"/>
                <a:sym typeface="+mn-ea"/>
              </a:rPr>
              <a:t>A4</a:t>
            </a:r>
            <a:r>
              <a:rPr lang="zh-CN" altLang="en-US" sz="2200" b="1" dirty="0">
                <a:solidFill>
                  <a:srgbClr val="FF0000"/>
                </a:solidFill>
                <a:ea typeface="宋体" panose="02010600030101010101" pitchFamily="2" charset="-122"/>
                <a:cs typeface="+mn-ea"/>
                <a:sym typeface="+mn-ea"/>
              </a:rPr>
              <a:t>纸手写、不能打印</a:t>
            </a:r>
            <a:r>
              <a:rPr lang="zh-CN" altLang="en-US" sz="2200" dirty="0">
                <a:ea typeface="宋体" panose="02010600030101010101" pitchFamily="2" charset="-122"/>
                <a:cs typeface="+mn-ea"/>
                <a:sym typeface="+mn-ea"/>
              </a:rPr>
              <a:t>）</a:t>
            </a:r>
            <a:r>
              <a:rPr lang="en-US" altLang="zh-CN" sz="2200" dirty="0">
                <a:ea typeface="宋体" panose="02010600030101010101" pitchFamily="2" charset="-122"/>
                <a:cs typeface="+mn-ea"/>
                <a:sym typeface="+mn-ea"/>
              </a:rPr>
              <a:t>；实验成绩占25%；期末成绩占60%。</a:t>
            </a:r>
            <a:endParaRPr lang="zh-CN" altLang="en-US" sz="2200" b="1" dirty="0">
              <a:solidFill>
                <a:srgbClr val="3333FF"/>
              </a:solidFill>
              <a:effectLst>
                <a:outerShdw blurRad="38100" dist="38100" dir="2700000" algn="tl">
                  <a:srgbClr val="C0C0C0"/>
                </a:outerShdw>
              </a:effectLst>
              <a:ea typeface="宋体" panose="02010600030101010101" pitchFamily="2" charset="-122"/>
              <a:cs typeface="+mn-cs"/>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文本框 72708"/>
          <p:cNvSpPr txBox="1"/>
          <p:nvPr/>
        </p:nvSpPr>
        <p:spPr>
          <a:xfrm>
            <a:off x="465844" y="1052736"/>
            <a:ext cx="8339844" cy="5348387"/>
          </a:xfrm>
          <a:prstGeom prst="rect">
            <a:avLst/>
          </a:prstGeom>
          <a:noFill/>
          <a:ln w="9525">
            <a:noFill/>
          </a:ln>
        </p:spPr>
        <p:txBody>
          <a:bodyPr wrap="square">
            <a:spAutoFit/>
          </a:bodyPr>
          <a:lstStyle/>
          <a:p>
            <a:pPr algn="just"/>
            <a:r>
              <a:rPr lang="en-US" altLang="zh-CN" sz="2955" dirty="0">
                <a:solidFill>
                  <a:srgbClr val="FF3300"/>
                </a:solidFill>
                <a:effectLst>
                  <a:outerShdw blurRad="38100" dist="38100" dir="2700000" algn="tl">
                    <a:srgbClr val="C0C0C0"/>
                  </a:outerShdw>
                </a:effectLst>
                <a:latin typeface="+mn-lt"/>
                <a:ea typeface="+mn-ea"/>
              </a:rPr>
              <a:t>1.</a:t>
            </a:r>
            <a:r>
              <a:rPr lang="zh-CN" altLang="en-US" sz="2955" dirty="0">
                <a:solidFill>
                  <a:srgbClr val="FF3300"/>
                </a:solidFill>
                <a:effectLst>
                  <a:outerShdw blurRad="38100" dist="38100" dir="2700000" algn="tl">
                    <a:srgbClr val="C0C0C0"/>
                  </a:outerShdw>
                </a:effectLst>
                <a:latin typeface="+mn-lt"/>
                <a:ea typeface="+mn-ea"/>
              </a:rPr>
              <a:t>通用寄存器组</a:t>
            </a:r>
            <a:endParaRPr lang="en-US" altLang="zh-CN" sz="2955" dirty="0">
              <a:solidFill>
                <a:srgbClr val="FF3300"/>
              </a:solidFill>
              <a:effectLst>
                <a:outerShdw blurRad="38100" dist="38100" dir="2700000" algn="tl">
                  <a:srgbClr val="C0C0C0"/>
                </a:outerShdw>
              </a:effectLst>
              <a:latin typeface="+mn-lt"/>
              <a:ea typeface="+mn-ea"/>
            </a:endParaRPr>
          </a:p>
          <a:p>
            <a:pPr algn="just"/>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1</a:t>
            </a:r>
            <a:r>
              <a:rPr lang="zh-CN" altLang="en-US" b="0" dirty="0">
                <a:solidFill>
                  <a:srgbClr val="000066"/>
                </a:solidFill>
                <a:latin typeface="华文宋体" panose="02010600040101010101" charset="-122"/>
                <a:ea typeface="华文宋体" panose="02010600040101010101" charset="-122"/>
              </a:rPr>
              <a:t>）数据寄存器</a:t>
            </a:r>
            <a:r>
              <a:rPr lang="en-US" altLang="zh-CN" b="0" dirty="0">
                <a:latin typeface="华文宋体" panose="02010600040101010101" charset="-122"/>
                <a:ea typeface="华文宋体" panose="02010600040101010101" charset="-122"/>
              </a:rPr>
              <a:t>    </a:t>
            </a:r>
          </a:p>
          <a:p>
            <a:pPr algn="just"/>
            <a:r>
              <a:rPr lang="zh-CN" altLang="en-US" b="0" dirty="0">
                <a:latin typeface="华文宋体" panose="02010600040101010101" charset="-122"/>
                <a:ea typeface="华文宋体" panose="02010600040101010101" charset="-122"/>
              </a:rPr>
              <a:t>数据寄存器共有</a:t>
            </a:r>
            <a:r>
              <a:rPr lang="en-US" altLang="zh-CN" b="0" dirty="0">
                <a:latin typeface="华文宋体" panose="02010600040101010101" charset="-122"/>
                <a:ea typeface="华文宋体" panose="02010600040101010101" charset="-122"/>
              </a:rPr>
              <a:t>4</a:t>
            </a:r>
            <a:r>
              <a:rPr lang="zh-CN" altLang="en-US" b="0" dirty="0">
                <a:latin typeface="华文宋体" panose="02010600040101010101" charset="-122"/>
                <a:ea typeface="华文宋体" panose="02010600040101010101" charset="-122"/>
              </a:rPr>
              <a:t>个：</a:t>
            </a:r>
            <a:r>
              <a:rPr lang="en-US" altLang="zh-CN" b="0" dirty="0">
                <a:latin typeface="华文宋体" panose="02010600040101010101" charset="-122"/>
                <a:ea typeface="华文宋体" panose="02010600040101010101" charset="-122"/>
              </a:rPr>
              <a:t>AX</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BX</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CX</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DX</a:t>
            </a:r>
            <a:r>
              <a:rPr lang="zh-CN" altLang="en-US" b="0" dirty="0">
                <a:latin typeface="华文宋体" panose="02010600040101010101" charset="-122"/>
                <a:ea typeface="华文宋体" panose="02010600040101010101" charset="-122"/>
              </a:rPr>
              <a:t>，用来保存操作数或运算结果等信息。 </a:t>
            </a:r>
          </a:p>
          <a:p>
            <a:pPr marL="342900" indent="-342900" algn="just">
              <a:buClr>
                <a:srgbClr val="00FFFF"/>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AX(Accumulator)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称为累加器。使用频度最高：</a:t>
            </a:r>
            <a:r>
              <a:rPr lang="zh-CN" altLang="en-US" b="0" dirty="0">
                <a:solidFill>
                  <a:srgbClr val="3333FF"/>
                </a:solidFill>
                <a:latin typeface="华文宋体" panose="02010600040101010101" charset="-122"/>
                <a:ea typeface="华文宋体" panose="02010600040101010101" charset="-122"/>
              </a:rPr>
              <a:t>用于算术、逻辑运算以及与外设传送信息等。</a:t>
            </a:r>
          </a:p>
          <a:p>
            <a:pPr marL="342900" indent="-342900" algn="just">
              <a:buClr>
                <a:srgbClr val="00FFFF"/>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BX(Base Register)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称为基址寄存器：</a:t>
            </a:r>
            <a:r>
              <a:rPr lang="zh-CN" altLang="en-US" b="0" dirty="0">
                <a:solidFill>
                  <a:srgbClr val="3333FF"/>
                </a:solidFill>
                <a:latin typeface="华文宋体" panose="02010600040101010101" charset="-122"/>
                <a:ea typeface="华文宋体" panose="02010600040101010101" charset="-122"/>
              </a:rPr>
              <a:t>常用于存放存储器地址。</a:t>
            </a:r>
          </a:p>
          <a:p>
            <a:pPr marL="342900" indent="-342900" algn="just">
              <a:buClr>
                <a:srgbClr val="00FFFF"/>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CX(Count Register)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称为计数器：一般作为</a:t>
            </a:r>
            <a:r>
              <a:rPr lang="zh-CN" altLang="en-US" b="0" dirty="0">
                <a:solidFill>
                  <a:srgbClr val="3333FF"/>
                </a:solidFill>
                <a:latin typeface="华文宋体" panose="02010600040101010101" charset="-122"/>
                <a:ea typeface="华文宋体" panose="02010600040101010101" charset="-122"/>
              </a:rPr>
              <a:t>循环或串操作等指令中的隐含计数器。</a:t>
            </a:r>
            <a:r>
              <a:rPr lang="zh-CN" altLang="en-US" b="0" dirty="0">
                <a:latin typeface="华文宋体" panose="02010600040101010101" charset="-122"/>
                <a:ea typeface="华文宋体" panose="02010600040101010101" charset="-122"/>
              </a:rPr>
              <a:t>在位操作中，当移多位时，要用</a:t>
            </a:r>
            <a:r>
              <a:rPr lang="en-US" altLang="zh-CN" b="0" dirty="0">
                <a:latin typeface="华文宋体" panose="02010600040101010101" charset="-122"/>
                <a:ea typeface="华文宋体" panose="02010600040101010101" charset="-122"/>
              </a:rPr>
              <a:t>CL</a:t>
            </a:r>
            <a:r>
              <a:rPr lang="zh-CN" altLang="en-US" b="0" dirty="0">
                <a:latin typeface="华文宋体" panose="02010600040101010101" charset="-122"/>
                <a:ea typeface="华文宋体" panose="02010600040101010101" charset="-122"/>
              </a:rPr>
              <a:t>来指明移位的位数； </a:t>
            </a:r>
          </a:p>
          <a:p>
            <a:pPr marL="342900" indent="-342900" algn="just">
              <a:buClr>
                <a:srgbClr val="00FFFF"/>
              </a:buClr>
              <a:buFont typeface="Wingdings" panose="05000000000000000000" pitchFamily="2" charset="2"/>
              <a:buChar char="u"/>
            </a:pPr>
            <a:r>
              <a:rPr lang="zh-CN" altLang="en-US" b="0" dirty="0">
                <a:solidFill>
                  <a:srgbClr val="CC0000"/>
                </a:solidFill>
                <a:latin typeface="华文宋体" panose="02010600040101010101" charset="-122"/>
                <a:ea typeface="华文宋体" panose="02010600040101010101" charset="-122"/>
              </a:rPr>
              <a:t> </a:t>
            </a:r>
            <a:r>
              <a:rPr lang="en-US" altLang="zh-CN" b="0" dirty="0">
                <a:solidFill>
                  <a:srgbClr val="CC0000"/>
                </a:solidFill>
                <a:latin typeface="华文宋体" panose="02010600040101010101" charset="-122"/>
                <a:ea typeface="华文宋体" panose="02010600040101010101" charset="-122"/>
              </a:rPr>
              <a:t>DX(Data Register)</a:t>
            </a:r>
            <a:r>
              <a:rPr lang="zh-CN" altLang="en-US" b="0" dirty="0">
                <a:solidFill>
                  <a:srgbClr val="CC0000"/>
                </a:solidFill>
                <a:latin typeface="华文宋体" panose="02010600040101010101" charset="-122"/>
                <a:ea typeface="华文宋体" panose="02010600040101010101" charset="-122"/>
              </a:rPr>
              <a:t>寄存器</a:t>
            </a:r>
            <a:r>
              <a:rPr lang="zh-CN" altLang="en-US" b="0" dirty="0">
                <a:latin typeface="华文宋体" panose="02010600040101010101" charset="-122"/>
                <a:ea typeface="华文宋体" panose="02010600040101010101" charset="-122"/>
              </a:rPr>
              <a:t>称为数据寄存器：常用来存放双字数据的高</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位，在进行乘、除运算时，它可作为默认的操作数参与运算，亦可存放外设端口地址。</a:t>
            </a:r>
          </a:p>
        </p:txBody>
      </p:sp>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文本框 74755"/>
          <p:cNvSpPr txBox="1"/>
          <p:nvPr/>
        </p:nvSpPr>
        <p:spPr>
          <a:xfrm>
            <a:off x="457200" y="1088740"/>
            <a:ext cx="8262938" cy="5955476"/>
          </a:xfrm>
          <a:prstGeom prst="rect">
            <a:avLst/>
          </a:prstGeom>
          <a:noFill/>
          <a:ln w="9525">
            <a:noFill/>
          </a:ln>
        </p:spPr>
        <p:txBody>
          <a:bodyPr>
            <a:spAutoFit/>
          </a:bodyPr>
          <a:lstStyle/>
          <a:p>
            <a:pPr marL="457200" indent="-457200" algn="just" eaLnBrk="0" hangingPunct="0">
              <a:spcBef>
                <a:spcPts val="600"/>
              </a:spcBef>
            </a:pPr>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2</a:t>
            </a:r>
            <a:r>
              <a:rPr lang="zh-CN" altLang="en-US" b="0" dirty="0">
                <a:solidFill>
                  <a:srgbClr val="000066"/>
                </a:solidFill>
                <a:latin typeface="华文宋体" panose="02010600040101010101" charset="-122"/>
                <a:ea typeface="华文宋体" panose="02010600040101010101" charset="-122"/>
              </a:rPr>
              <a:t>） 变址寄存器</a:t>
            </a:r>
          </a:p>
          <a:p>
            <a:pPr algn="just" eaLnBrk="0" hangingPunct="0">
              <a:spcBef>
                <a:spcPts val="600"/>
              </a:spcBef>
            </a:pPr>
            <a:r>
              <a:rPr lang="zh-CN" altLang="en-US" b="0" dirty="0">
                <a:latin typeface="华文宋体" panose="02010600040101010101" charset="-122"/>
                <a:ea typeface="华文宋体" panose="02010600040101010101" charset="-122"/>
              </a:rPr>
              <a:t>寄存器</a:t>
            </a: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称为变址寄存器</a:t>
            </a:r>
            <a:r>
              <a:rPr lang="en-US" altLang="zh-CN" b="0" dirty="0">
                <a:latin typeface="华文宋体" panose="02010600040101010101" charset="-122"/>
                <a:ea typeface="华文宋体" panose="02010600040101010101" charset="-122"/>
              </a:rPr>
              <a:t>(Index Register)</a:t>
            </a:r>
            <a:r>
              <a:rPr lang="zh-CN" altLang="en-US" b="0" dirty="0">
                <a:latin typeface="华文宋体" panose="02010600040101010101" charset="-122"/>
                <a:ea typeface="华文宋体" panose="02010600040101010101" charset="-122"/>
              </a:rPr>
              <a:t>，主要用于存放某个存储单元的偏移地址。</a:t>
            </a:r>
          </a:p>
          <a:p>
            <a:pPr marL="457200" indent="-457200" algn="just" eaLnBrk="0" hangingPunct="0">
              <a:spcBef>
                <a:spcPts val="600"/>
              </a:spcBef>
            </a:pPr>
            <a:endParaRPr lang="zh-CN" altLang="en-US" b="0" dirty="0">
              <a:latin typeface="华文宋体" panose="02010600040101010101" charset="-122"/>
              <a:ea typeface="华文宋体" panose="02010600040101010101" charset="-122"/>
            </a:endParaRPr>
          </a:p>
          <a:p>
            <a:pPr marL="457200" indent="-457200" algn="just" eaLnBrk="0" hangingPunct="0">
              <a:spcBef>
                <a:spcPts val="600"/>
              </a:spcBef>
            </a:pPr>
            <a:r>
              <a:rPr lang="zh-CN" altLang="en-US" b="0" dirty="0">
                <a:solidFill>
                  <a:srgbClr val="FF3300"/>
                </a:solidFill>
                <a:latin typeface="华文宋体" panose="02010600040101010101" charset="-122"/>
                <a:ea typeface="华文宋体" panose="02010600040101010101" charset="-122"/>
              </a:rPr>
              <a:t>      </a:t>
            </a:r>
            <a:r>
              <a:rPr lang="en-US" altLang="zh-CN" b="0" dirty="0">
                <a:solidFill>
                  <a:srgbClr val="FF3300"/>
                </a:solidFill>
                <a:latin typeface="华文宋体" panose="02010600040101010101" charset="-122"/>
                <a:ea typeface="华文宋体" panose="02010600040101010101" charset="-122"/>
              </a:rPr>
              <a:t>SI</a:t>
            </a:r>
            <a:r>
              <a:rPr lang="zh-CN" altLang="en-US" b="0" dirty="0">
                <a:solidFill>
                  <a:srgbClr val="FF3300"/>
                </a:solidFill>
                <a:latin typeface="华文宋体" panose="02010600040101010101" charset="-122"/>
                <a:ea typeface="华文宋体" panose="02010600040101010101" charset="-122"/>
              </a:rPr>
              <a:t>是源变址寄存器</a:t>
            </a:r>
            <a:r>
              <a:rPr lang="zh-CN" altLang="en-US" b="0" dirty="0">
                <a:latin typeface="华文宋体" panose="02010600040101010101" charset="-122"/>
                <a:ea typeface="华文宋体" panose="02010600040101010101" charset="-122"/>
              </a:rPr>
              <a:t>，</a:t>
            </a:r>
            <a:r>
              <a:rPr lang="en-US" altLang="zh-CN" b="0" dirty="0">
                <a:solidFill>
                  <a:srgbClr val="FF3300"/>
                </a:solidFill>
                <a:latin typeface="华文宋体" panose="02010600040101010101" charset="-122"/>
                <a:ea typeface="华文宋体" panose="02010600040101010101" charset="-122"/>
              </a:rPr>
              <a:t>DI</a:t>
            </a:r>
            <a:r>
              <a:rPr lang="zh-CN" altLang="en-US" b="0" dirty="0">
                <a:solidFill>
                  <a:srgbClr val="FF3300"/>
                </a:solidFill>
                <a:latin typeface="华文宋体" panose="02010600040101010101" charset="-122"/>
                <a:ea typeface="华文宋体" panose="02010600040101010101" charset="-122"/>
              </a:rPr>
              <a:t>是目的变址寄存器</a:t>
            </a:r>
          </a:p>
          <a:p>
            <a:pPr marL="457200" indent="-457200" algn="just" eaLnBrk="0" hangingPunct="0">
              <a:spcBef>
                <a:spcPts val="600"/>
              </a:spcBef>
              <a:buAutoNum type="arabicParenR"/>
            </a:pP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一般与数据段寄存器</a:t>
            </a:r>
            <a:r>
              <a:rPr lang="en-US" altLang="zh-CN" b="0" dirty="0">
                <a:solidFill>
                  <a:schemeClr val="accent2"/>
                </a:solidFill>
                <a:latin typeface="华文宋体" panose="02010600040101010101" charset="-122"/>
                <a:ea typeface="华文宋体" panose="02010600040101010101" charset="-122"/>
              </a:rPr>
              <a:t>DS</a:t>
            </a:r>
            <a:r>
              <a:rPr lang="zh-CN" altLang="en-US" b="0" dirty="0">
                <a:latin typeface="华文宋体" panose="02010600040101010101" charset="-122"/>
                <a:ea typeface="华文宋体" panose="02010600040101010101" charset="-122"/>
              </a:rPr>
              <a:t>联用，用来确定数据段中某存储单元的地址。</a:t>
            </a:r>
            <a:endParaRPr lang="en-US" altLang="zh-CN" b="0" dirty="0">
              <a:latin typeface="华文宋体" panose="02010600040101010101" charset="-122"/>
              <a:ea typeface="华文宋体" panose="02010600040101010101" charset="-122"/>
            </a:endParaRPr>
          </a:p>
          <a:p>
            <a:pPr marL="457200" indent="-457200" algn="just" eaLnBrk="0" hangingPunct="0">
              <a:spcBef>
                <a:spcPts val="600"/>
              </a:spcBef>
              <a:buAutoNum type="arabicParenR"/>
            </a:pPr>
            <a:r>
              <a:rPr lang="zh-CN" altLang="en-US" b="0" dirty="0">
                <a:latin typeface="华文宋体" panose="02010600040101010101" charset="-122"/>
                <a:ea typeface="华文宋体" panose="02010600040101010101" charset="-122"/>
              </a:rPr>
              <a:t>在字符串操作中。</a:t>
            </a:r>
          </a:p>
          <a:p>
            <a:pPr marL="457200" indent="-457200" algn="just"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与</a:t>
            </a:r>
            <a:r>
              <a:rPr lang="en-US" altLang="zh-CN" b="0" dirty="0">
                <a:solidFill>
                  <a:schemeClr val="accent2"/>
                </a:solidFill>
                <a:latin typeface="华文宋体" panose="02010600040101010101" charset="-122"/>
                <a:ea typeface="华文宋体" panose="02010600040101010101" charset="-122"/>
              </a:rPr>
              <a:t>DS</a:t>
            </a:r>
            <a:r>
              <a:rPr lang="zh-CN" altLang="en-US" b="0" dirty="0">
                <a:latin typeface="华文宋体" panose="02010600040101010101" charset="-122"/>
                <a:ea typeface="华文宋体" panose="02010600040101010101" charset="-122"/>
              </a:rPr>
              <a:t>段寄存器联用，用来确定源操作数的地址。</a:t>
            </a:r>
          </a:p>
          <a:p>
            <a:pPr marL="457200" indent="-457200" algn="just"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与</a:t>
            </a:r>
            <a:r>
              <a:rPr lang="en-US" altLang="zh-CN" b="0" dirty="0">
                <a:solidFill>
                  <a:schemeClr val="accent2"/>
                </a:solidFill>
                <a:latin typeface="华文宋体" panose="02010600040101010101" charset="-122"/>
                <a:ea typeface="华文宋体" panose="02010600040101010101" charset="-122"/>
              </a:rPr>
              <a:t>ES</a:t>
            </a:r>
            <a:r>
              <a:rPr lang="zh-CN" altLang="en-US" b="0" dirty="0">
                <a:latin typeface="华文宋体" panose="02010600040101010101" charset="-122"/>
                <a:ea typeface="华文宋体" panose="02010600040101010101" charset="-122"/>
              </a:rPr>
              <a:t>段寄存器联用，用来确定目的操作数的地址。</a:t>
            </a:r>
            <a:endParaRPr lang="en-US" altLang="zh-CN" b="0" dirty="0">
              <a:latin typeface="华文宋体" panose="02010600040101010101" charset="-122"/>
              <a:ea typeface="华文宋体" panose="02010600040101010101" charset="-122"/>
            </a:endParaRPr>
          </a:p>
          <a:p>
            <a:pPr marL="457200" indent="-457200" algn="just" eaLnBrk="0" hangingPunct="0">
              <a:spcBef>
                <a:spcPts val="600"/>
              </a:spcBef>
              <a:buFont typeface="Wingdings" panose="05000000000000000000" pitchFamily="2" charset="2"/>
              <a:buAutoNum type="arabicParenR" startAt="3"/>
            </a:pPr>
            <a:r>
              <a:rPr lang="en-US" altLang="zh-CN" b="0" dirty="0">
                <a:latin typeface="华文宋体" panose="02010600040101010101" charset="-122"/>
                <a:ea typeface="华文宋体" panose="02010600040101010101" charset="-122"/>
              </a:rPr>
              <a:t>SI</a:t>
            </a:r>
            <a:r>
              <a:rPr lang="zh-CN" altLang="en-US" b="0" dirty="0">
                <a:latin typeface="华文宋体" panose="02010600040101010101" charset="-122"/>
                <a:ea typeface="华文宋体" panose="02010600040101010101" charset="-122"/>
              </a:rPr>
              <a:t>和</a:t>
            </a:r>
            <a:r>
              <a:rPr lang="en-US" altLang="zh-CN" b="0" dirty="0">
                <a:latin typeface="华文宋体" panose="02010600040101010101" charset="-122"/>
                <a:ea typeface="华文宋体" panose="02010600040101010101" charset="-122"/>
              </a:rPr>
              <a:t>DI</a:t>
            </a:r>
            <a:r>
              <a:rPr lang="zh-CN" altLang="en-US" b="0" dirty="0">
                <a:latin typeface="华文宋体" panose="02010600040101010101" charset="-122"/>
                <a:ea typeface="华文宋体" panose="02010600040101010101" charset="-122"/>
              </a:rPr>
              <a:t>都具有自动增量或减量的功能。</a:t>
            </a:r>
            <a:endParaRPr lang="en-US" altLang="zh-CN" b="0" dirty="0">
              <a:latin typeface="华文宋体" panose="02010600040101010101" charset="-122"/>
              <a:ea typeface="华文宋体" panose="02010600040101010101" charset="-122"/>
            </a:endParaRPr>
          </a:p>
          <a:p>
            <a:pPr marL="457200" indent="-457200" algn="just" eaLnBrk="0" hangingPunct="0">
              <a:spcBef>
                <a:spcPts val="600"/>
              </a:spcBef>
              <a:buFont typeface="Arial" panose="020B0604020202020204" pitchFamily="34" charset="0"/>
              <a:buAutoNum type="arabicParenR" startAt="3"/>
            </a:pPr>
            <a:r>
              <a:rPr lang="zh-CN" altLang="en-US" b="0" dirty="0">
                <a:latin typeface="华文宋体" panose="02010600040101010101" charset="-122"/>
                <a:ea typeface="华文宋体" panose="02010600040101010101" charset="-122"/>
              </a:rPr>
              <a:t>变址寄存器不可分割成</a:t>
            </a:r>
            <a:r>
              <a:rPr lang="en-US" altLang="zh-CN" b="0" dirty="0">
                <a:latin typeface="华文宋体" panose="02010600040101010101" charset="-122"/>
                <a:ea typeface="华文宋体" panose="02010600040101010101" charset="-122"/>
              </a:rPr>
              <a:t>8</a:t>
            </a:r>
            <a:r>
              <a:rPr lang="zh-CN" altLang="en-US" b="0" dirty="0">
                <a:latin typeface="华文宋体" panose="02010600040101010101" charset="-122"/>
                <a:ea typeface="华文宋体" panose="02010600040101010101" charset="-122"/>
              </a:rPr>
              <a:t>位寄存器。</a:t>
            </a:r>
          </a:p>
          <a:p>
            <a:pPr marL="457200" indent="-457200" algn="just" eaLnBrk="0" hangingPunct="0">
              <a:buNone/>
            </a:pPr>
            <a:r>
              <a:rPr lang="zh-CN" altLang="en-US" b="0" dirty="0">
                <a:latin typeface="华文宋体" panose="02010600040101010101" charset="-122"/>
                <a:ea typeface="华文宋体" panose="02010600040101010101" charset="-122"/>
              </a:rPr>
              <a:t>      </a:t>
            </a:r>
          </a:p>
          <a:p>
            <a:pPr marL="457200" indent="-457200" algn="just" eaLnBrk="0" hangingPunct="0"/>
            <a:r>
              <a:rPr lang="zh-CN" altLang="en-US" b="0" dirty="0">
                <a:latin typeface="华文宋体" panose="02010600040101010101" charset="-122"/>
                <a:ea typeface="华文宋体" panose="02010600040101010101" charset="-122"/>
              </a:rPr>
              <a:t>      </a:t>
            </a: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2" name="TextBox 1">
            <a:extLst>
              <a:ext uri="{FF2B5EF4-FFF2-40B4-BE49-F238E27FC236}">
                <a16:creationId xmlns:a16="http://schemas.microsoft.com/office/drawing/2014/main" id="{7C5AB120-15AC-B74A-AF41-27A0E27ADBE2}"/>
              </a:ext>
            </a:extLst>
          </p:cNvPr>
          <p:cNvSpPr txBox="1"/>
          <p:nvPr/>
        </p:nvSpPr>
        <p:spPr>
          <a:xfrm>
            <a:off x="5594599" y="5877272"/>
            <a:ext cx="3538148" cy="400110"/>
          </a:xfrm>
          <a:prstGeom prst="rect">
            <a:avLst/>
          </a:prstGeom>
          <a:noFill/>
          <a:ln w="12700">
            <a:solidFill>
              <a:srgbClr val="3333FF"/>
            </a:solidFill>
          </a:ln>
        </p:spPr>
        <p:txBody>
          <a:bodyPr wrap="none" rtlCol="0">
            <a:spAutoFit/>
          </a:bodyPr>
          <a:lstStyle/>
          <a:p>
            <a:r>
              <a:rPr lang="zh-CN" altLang="en-US" sz="2000" dirty="0">
                <a:solidFill>
                  <a:srgbClr val="FF0000"/>
                </a:solidFill>
              </a:rPr>
              <a:t>只能以字（</a:t>
            </a:r>
            <a:r>
              <a:rPr lang="en-US" altLang="zh-CN" sz="2000" dirty="0">
                <a:solidFill>
                  <a:srgbClr val="FF0000"/>
                </a:solidFill>
              </a:rPr>
              <a:t>16</a:t>
            </a:r>
            <a:r>
              <a:rPr lang="zh-CN" altLang="en-US" sz="2000" dirty="0">
                <a:solidFill>
                  <a:srgbClr val="FF0000"/>
                </a:solidFill>
              </a:rPr>
              <a:t>位）为单位使用</a:t>
            </a:r>
            <a:endParaRPr lang="en-CN" sz="2000" dirty="0">
              <a:solidFill>
                <a:srgbClr val="FF000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文本框 75778"/>
          <p:cNvSpPr txBox="1"/>
          <p:nvPr/>
        </p:nvSpPr>
        <p:spPr>
          <a:xfrm>
            <a:off x="404813" y="977246"/>
            <a:ext cx="8208639" cy="1938992"/>
          </a:xfrm>
          <a:prstGeom prst="rect">
            <a:avLst/>
          </a:prstGeom>
          <a:noFill/>
          <a:ln w="9525">
            <a:noFill/>
          </a:ln>
        </p:spPr>
        <p:txBody>
          <a:bodyPr wrap="square">
            <a:spAutoFit/>
          </a:bodyPr>
          <a:lstStyle/>
          <a:p>
            <a:pPr eaLnBrk="0" hangingPunct="0"/>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3</a:t>
            </a:r>
            <a:r>
              <a:rPr lang="zh-CN" altLang="en-US" b="0" dirty="0">
                <a:solidFill>
                  <a:srgbClr val="000066"/>
                </a:solidFill>
                <a:latin typeface="华文宋体" panose="02010600040101010101" charset="-122"/>
                <a:ea typeface="华文宋体" panose="02010600040101010101" charset="-122"/>
              </a:rPr>
              <a:t>）指针寄存器</a:t>
            </a:r>
          </a:p>
          <a:p>
            <a:pPr eaLnBrk="0" hangingPunct="0"/>
            <a:r>
              <a:rPr lang="zh-CN" altLang="en-US" b="0" dirty="0">
                <a:latin typeface="华文宋体" panose="02010600040101010101" charset="-122"/>
                <a:ea typeface="华文宋体" panose="02010600040101010101" charset="-122"/>
              </a:rPr>
              <a:t>寄存器</a:t>
            </a:r>
            <a:r>
              <a:rPr lang="en-US" altLang="zh-CN" b="0" dirty="0">
                <a:solidFill>
                  <a:srgbClr val="FF0000"/>
                </a:solidFill>
                <a:latin typeface="华文宋体" panose="02010600040101010101" charset="-122"/>
                <a:ea typeface="华文宋体" panose="02010600040101010101" charset="-122"/>
              </a:rPr>
              <a:t>BP</a:t>
            </a:r>
            <a:r>
              <a:rPr lang="zh-CN" altLang="en-US" b="0" dirty="0">
                <a:latin typeface="华文宋体" panose="02010600040101010101" charset="-122"/>
                <a:ea typeface="华文宋体" panose="02010600040101010101" charset="-122"/>
              </a:rPr>
              <a:t>和</a:t>
            </a:r>
            <a:r>
              <a:rPr lang="en-US" altLang="zh-CN" b="0" dirty="0">
                <a:solidFill>
                  <a:srgbClr val="FF0000"/>
                </a:solidFill>
                <a:latin typeface="华文宋体" panose="02010600040101010101" charset="-122"/>
                <a:ea typeface="华文宋体" panose="02010600040101010101" charset="-122"/>
              </a:rPr>
              <a:t>SP</a:t>
            </a:r>
            <a:r>
              <a:rPr lang="zh-CN" altLang="en-US" b="0" dirty="0">
                <a:latin typeface="华文宋体" panose="02010600040101010101" charset="-122"/>
                <a:ea typeface="华文宋体" panose="02010600040101010101" charset="-122"/>
              </a:rPr>
              <a:t>称为指针寄存器</a:t>
            </a:r>
            <a:r>
              <a:rPr lang="en-US" altLang="zh-CN" b="0" dirty="0">
                <a:latin typeface="华文宋体" panose="02010600040101010101" charset="-122"/>
                <a:ea typeface="华文宋体" panose="02010600040101010101" charset="-122"/>
              </a:rPr>
              <a:t>(Pointer Register)</a:t>
            </a:r>
            <a:r>
              <a:rPr lang="zh-CN" altLang="en-US" b="0" dirty="0">
                <a:latin typeface="华文宋体" panose="02010600040101010101" charset="-122"/>
                <a:ea typeface="华文宋体" panose="02010600040101010101" charset="-122"/>
              </a:rPr>
              <a:t>，</a:t>
            </a:r>
            <a:r>
              <a:rPr lang="zh-CN" altLang="en-US" b="0" dirty="0">
                <a:solidFill>
                  <a:srgbClr val="0000FF"/>
                </a:solidFill>
                <a:latin typeface="华文宋体" panose="02010600040101010101" charset="-122"/>
                <a:ea typeface="华文宋体" panose="02010600040101010101" charset="-122"/>
              </a:rPr>
              <a:t>主要用于存放堆栈内存储单元的偏移量</a:t>
            </a:r>
            <a:r>
              <a:rPr lang="zh-CN" altLang="en-US" b="0" dirty="0">
                <a:latin typeface="华文宋体" panose="02010600040101010101" charset="-122"/>
                <a:ea typeface="华文宋体" panose="02010600040101010101" charset="-122"/>
              </a:rPr>
              <a:t>，用它们可</a:t>
            </a:r>
            <a:r>
              <a:rPr lang="zh-CN" altLang="en-US" b="0" dirty="0">
                <a:solidFill>
                  <a:srgbClr val="FF00FF"/>
                </a:solidFill>
                <a:latin typeface="华文宋体" panose="02010600040101010101" charset="-122"/>
                <a:ea typeface="华文宋体" panose="02010600040101010101" charset="-122"/>
              </a:rPr>
              <a:t>实现多种存储器操作数的寻址方式</a:t>
            </a:r>
            <a:r>
              <a:rPr lang="en-US" altLang="zh-CN" b="0" dirty="0">
                <a:latin typeface="华文宋体" panose="02010600040101010101" charset="-122"/>
                <a:ea typeface="华文宋体" panose="02010600040101010101" charset="-122"/>
              </a:rPr>
              <a:t>(</a:t>
            </a:r>
            <a:r>
              <a:rPr lang="zh-CN" altLang="en-US" b="0" dirty="0">
                <a:latin typeface="华文宋体" panose="02010600040101010101" charset="-122"/>
                <a:ea typeface="华文宋体" panose="02010600040101010101" charset="-122"/>
              </a:rPr>
              <a:t>在下一章有详细介绍</a:t>
            </a:r>
            <a:r>
              <a:rPr lang="en-US" altLang="zh-CN" b="0" dirty="0">
                <a:latin typeface="华文宋体" panose="02010600040101010101" charset="-122"/>
                <a:ea typeface="华文宋体" panose="02010600040101010101" charset="-122"/>
              </a:rPr>
              <a:t>)</a:t>
            </a:r>
            <a:r>
              <a:rPr lang="zh-CN" altLang="en-US" b="0" dirty="0">
                <a:latin typeface="华文宋体" panose="02010600040101010101" charset="-122"/>
                <a:ea typeface="华文宋体" panose="02010600040101010101" charset="-122"/>
              </a:rPr>
              <a:t>，为以不同的地址形式访问存储单元提供方便。 </a:t>
            </a:r>
          </a:p>
        </p:txBody>
      </p:sp>
      <p:sp>
        <p:nvSpPr>
          <p:cNvPr id="75780" name="文本框 75779"/>
          <p:cNvSpPr txBox="1"/>
          <p:nvPr/>
        </p:nvSpPr>
        <p:spPr>
          <a:xfrm>
            <a:off x="548829" y="3047472"/>
            <a:ext cx="7983611" cy="1569660"/>
          </a:xfrm>
          <a:prstGeom prst="rect">
            <a:avLst/>
          </a:prstGeom>
          <a:solidFill>
            <a:srgbClr val="000066"/>
          </a:solidFill>
          <a:ln w="9525">
            <a:noFill/>
          </a:ln>
        </p:spPr>
        <p:txBody>
          <a:bodyPr wrap="square">
            <a:spAutoFit/>
          </a:bodyPr>
          <a:lstStyle/>
          <a:p>
            <a:pPr eaLnBrk="0" hangingPunct="0"/>
            <a:r>
              <a:rPr lang="en-US" altLang="zh-CN" b="1" dirty="0">
                <a:solidFill>
                  <a:srgbClr val="00FFFF"/>
                </a:solidFill>
                <a:latin typeface="Times New Roman" panose="02020603050405020304" pitchFamily="18" charset="0"/>
              </a:rPr>
              <a:t>SP</a:t>
            </a:r>
            <a:r>
              <a:rPr lang="en-US" altLang="zh-CN" b="1" dirty="0">
                <a:solidFill>
                  <a:schemeClr val="hlink"/>
                </a:solidFill>
                <a:effectLst>
                  <a:outerShdw blurRad="38100" dist="38100" dir="2700000">
                    <a:srgbClr val="000000"/>
                  </a:outerShdw>
                </a:effectLst>
                <a:latin typeface="Times New Roman" panose="02020603050405020304" pitchFamily="18" charset="0"/>
              </a:rPr>
              <a:t>(Stack Pointer)</a:t>
            </a:r>
            <a:r>
              <a:rPr lang="zh-CN" altLang="en-US" b="1" dirty="0">
                <a:solidFill>
                  <a:schemeClr val="bg1"/>
                </a:solidFill>
                <a:latin typeface="Times New Roman" panose="02020603050405020304" pitchFamily="18" charset="0"/>
              </a:rPr>
              <a:t>为</a:t>
            </a:r>
            <a:r>
              <a:rPr lang="zh-CN" altLang="en-US" b="1" dirty="0">
                <a:solidFill>
                  <a:srgbClr val="FFFF66"/>
                </a:solidFill>
                <a:effectLst>
                  <a:outerShdw blurRad="38100" dist="38100" dir="2700000">
                    <a:srgbClr val="000000"/>
                  </a:outerShdw>
                </a:effectLst>
                <a:latin typeface="Times New Roman" panose="02020603050405020304" pitchFamily="18" charset="0"/>
              </a:rPr>
              <a:t>堆栈指针寄存器</a:t>
            </a:r>
            <a:r>
              <a:rPr lang="zh-CN" altLang="en-US" b="1" dirty="0">
                <a:solidFill>
                  <a:schemeClr val="bg1"/>
                </a:solidFill>
                <a:latin typeface="Times New Roman" panose="02020603050405020304" pitchFamily="18" charset="0"/>
              </a:rPr>
              <a:t>，用于存放当前堆栈段中栈顶的偏移地址；</a:t>
            </a:r>
          </a:p>
          <a:p>
            <a:pPr eaLnBrk="0" hangingPunct="0"/>
            <a:r>
              <a:rPr lang="en-US" altLang="zh-CN" b="1" dirty="0">
                <a:solidFill>
                  <a:srgbClr val="00FFFF"/>
                </a:solidFill>
                <a:latin typeface="Times New Roman" panose="02020603050405020304" pitchFamily="18" charset="0"/>
              </a:rPr>
              <a:t>BP </a:t>
            </a:r>
            <a:r>
              <a:rPr lang="en-US" altLang="zh-CN" b="1" dirty="0">
                <a:solidFill>
                  <a:schemeClr val="hlink"/>
                </a:solidFill>
                <a:effectLst>
                  <a:outerShdw blurRad="38100" dist="38100" dir="2700000">
                    <a:srgbClr val="000000"/>
                  </a:outerShdw>
                </a:effectLst>
                <a:latin typeface="Times New Roman" panose="02020603050405020304" pitchFamily="18" charset="0"/>
              </a:rPr>
              <a:t>(Base Pointer)</a:t>
            </a:r>
            <a:r>
              <a:rPr lang="zh-CN" altLang="en-US" b="1" dirty="0">
                <a:solidFill>
                  <a:schemeClr val="bg1"/>
                </a:solidFill>
                <a:latin typeface="Times New Roman" panose="02020603050405020304" pitchFamily="18" charset="0"/>
              </a:rPr>
              <a:t>为</a:t>
            </a:r>
            <a:r>
              <a:rPr lang="zh-CN" altLang="en-US" b="1" dirty="0">
                <a:solidFill>
                  <a:srgbClr val="FFFF66"/>
                </a:solidFill>
                <a:effectLst>
                  <a:outerShdw blurRad="38100" dist="38100" dir="2700000">
                    <a:srgbClr val="000000"/>
                  </a:outerShdw>
                </a:effectLst>
                <a:latin typeface="Times New Roman" panose="02020603050405020304" pitchFamily="18" charset="0"/>
              </a:rPr>
              <a:t>基址指针寄存器</a:t>
            </a:r>
            <a:r>
              <a:rPr lang="zh-CN" altLang="en-US" b="1" dirty="0">
                <a:solidFill>
                  <a:schemeClr val="bg1"/>
                </a:solidFill>
                <a:latin typeface="Times New Roman" panose="02020603050405020304" pitchFamily="18" charset="0"/>
              </a:rPr>
              <a:t>，用于存放堆栈段中某一存储单元的偏移地址。</a:t>
            </a:r>
          </a:p>
        </p:txBody>
      </p:sp>
      <p:grpSp>
        <p:nvGrpSpPr>
          <p:cNvPr id="75783" name="组合 75782"/>
          <p:cNvGrpSpPr/>
          <p:nvPr/>
        </p:nvGrpSpPr>
        <p:grpSpPr>
          <a:xfrm>
            <a:off x="1216050" y="4849304"/>
            <a:ext cx="2635870" cy="1424012"/>
            <a:chOff x="4144" y="232"/>
            <a:chExt cx="1336" cy="738"/>
          </a:xfrm>
        </p:grpSpPr>
        <p:sp>
          <p:nvSpPr>
            <p:cNvPr id="75784" name="文本框 75783"/>
            <p:cNvSpPr txBox="1"/>
            <p:nvPr/>
          </p:nvSpPr>
          <p:spPr>
            <a:xfrm>
              <a:off x="4720" y="232"/>
              <a:ext cx="760" cy="641"/>
            </a:xfrm>
            <a:prstGeom prst="rect">
              <a:avLst/>
            </a:prstGeom>
            <a:solidFill>
              <a:srgbClr val="000080"/>
            </a:solidFill>
            <a:ln w="12700" cap="sq" cmpd="sng">
              <a:solidFill>
                <a:schemeClr val="tx1"/>
              </a:solidFill>
              <a:prstDash val="solid"/>
              <a:miter/>
              <a:headEnd type="none" w="sm" len="sm"/>
              <a:tailEnd type="none" w="sm" len="sm"/>
            </a:ln>
            <a:effectLst>
              <a:outerShdw dist="35921" dir="2699999" algn="ctr" rotWithShape="0">
                <a:schemeClr val="bg2"/>
              </a:outerShdw>
            </a:effectLst>
          </p:spPr>
          <p:txBody>
            <a:bodyPr>
              <a:spAutoFit/>
            </a:bodyPr>
            <a:lstStyle/>
            <a:p>
              <a:pPr>
                <a:spcBef>
                  <a:spcPct val="50000"/>
                </a:spcBef>
              </a:pPr>
              <a:r>
                <a:rPr lang="en-US" altLang="zh-CN" dirty="0">
                  <a:latin typeface="Times New Roman" panose="02020603050405020304" pitchFamily="18" charset="0"/>
                  <a:ea typeface="华文中宋" panose="02010600040101010101" pitchFamily="2" charset="-122"/>
                </a:rPr>
                <a:t> </a:t>
              </a:r>
              <a:r>
                <a:rPr lang="zh-CN" altLang="en-US" sz="2000" dirty="0">
                  <a:solidFill>
                    <a:srgbClr val="FFFF00"/>
                  </a:solidFill>
                  <a:latin typeface="Times New Roman" panose="02020603050405020304" pitchFamily="18" charset="0"/>
                  <a:ea typeface="华文中宋" panose="02010600040101010101" pitchFamily="2" charset="-122"/>
                </a:rPr>
                <a:t>堆栈段</a:t>
              </a:r>
            </a:p>
            <a:p>
              <a:pPr>
                <a:spcBef>
                  <a:spcPct val="50000"/>
                </a:spcBef>
              </a:pPr>
              <a:endParaRPr lang="zh-CN" altLang="en-US">
                <a:latin typeface="Times New Roman" panose="02020603050405020304" pitchFamily="18" charset="0"/>
                <a:ea typeface="华文中宋" panose="02010600040101010101" pitchFamily="2" charset="-122"/>
              </a:endParaRPr>
            </a:p>
          </p:txBody>
        </p:sp>
        <p:sp>
          <p:nvSpPr>
            <p:cNvPr id="75785" name="文本框 75784"/>
            <p:cNvSpPr txBox="1"/>
            <p:nvPr/>
          </p:nvSpPr>
          <p:spPr>
            <a:xfrm>
              <a:off x="4144" y="240"/>
              <a:ext cx="520" cy="730"/>
            </a:xfrm>
            <a:prstGeom prst="rect">
              <a:avLst/>
            </a:prstGeom>
            <a:solidFill>
              <a:srgbClr val="800000"/>
            </a:solidFill>
            <a:ln w="12700">
              <a:noFill/>
            </a:ln>
            <a:effectLst>
              <a:outerShdw dist="35921" dir="2699999" algn="ctr" rotWithShape="0">
                <a:schemeClr val="bg2"/>
              </a:outerShdw>
            </a:effectLst>
          </p:spPr>
          <p:txBody>
            <a:bodyPr>
              <a:spAutoFit/>
            </a:bodyPr>
            <a:lstStyle/>
            <a:p>
              <a:pPr>
                <a:spcBef>
                  <a:spcPct val="50000"/>
                </a:spcBef>
              </a:pPr>
              <a:r>
                <a:rPr lang="en-US" altLang="zh-CN" sz="2000">
                  <a:solidFill>
                    <a:srgbClr val="FF3300"/>
                  </a:solidFill>
                  <a:latin typeface="Times New Roman" panose="02020603050405020304" pitchFamily="18" charset="0"/>
                  <a:ea typeface="仿宋_GB2312" pitchFamily="49" charset="-122"/>
                </a:rPr>
                <a:t>SS:SP</a:t>
              </a:r>
            </a:p>
            <a:p>
              <a:pPr>
                <a:spcBef>
                  <a:spcPct val="50000"/>
                </a:spcBef>
              </a:pPr>
              <a:r>
                <a:rPr lang="en-US" altLang="zh-CN" sz="2000">
                  <a:latin typeface="Times New Roman" panose="02020603050405020304" pitchFamily="18" charset="0"/>
                  <a:ea typeface="仿宋_GB2312" pitchFamily="49" charset="-122"/>
                </a:rPr>
                <a:t>  </a:t>
              </a:r>
              <a:r>
                <a:rPr lang="zh-CN" altLang="en-US" sz="2000" dirty="0">
                  <a:solidFill>
                    <a:srgbClr val="FFFF00"/>
                  </a:solidFill>
                  <a:latin typeface="Times New Roman" panose="02020603050405020304" pitchFamily="18" charset="0"/>
                  <a:ea typeface="仿宋_GB2312" pitchFamily="49" charset="-122"/>
                </a:rPr>
                <a:t>访问</a:t>
              </a:r>
            </a:p>
            <a:p>
              <a:r>
                <a:rPr lang="zh-CN" altLang="en-US" sz="2000" dirty="0">
                  <a:solidFill>
                    <a:srgbClr val="FFFF00"/>
                  </a:solidFill>
                  <a:latin typeface="Times New Roman" panose="02020603050405020304" pitchFamily="18" charset="0"/>
                  <a:ea typeface="仿宋_GB2312" pitchFamily="49" charset="-122"/>
                </a:rPr>
                <a:t>  栈顶</a:t>
              </a:r>
            </a:p>
          </p:txBody>
        </p:sp>
      </p:grpSp>
      <p:grpSp>
        <p:nvGrpSpPr>
          <p:cNvPr id="75786" name="组合 75785"/>
          <p:cNvGrpSpPr/>
          <p:nvPr/>
        </p:nvGrpSpPr>
        <p:grpSpPr>
          <a:xfrm>
            <a:off x="5449888" y="4869160"/>
            <a:ext cx="2542492" cy="1300345"/>
            <a:chOff x="4144" y="232"/>
            <a:chExt cx="1336" cy="641"/>
          </a:xfrm>
        </p:grpSpPr>
        <p:sp>
          <p:nvSpPr>
            <p:cNvPr id="75787" name="文本框 75786"/>
            <p:cNvSpPr txBox="1"/>
            <p:nvPr/>
          </p:nvSpPr>
          <p:spPr>
            <a:xfrm>
              <a:off x="4720" y="232"/>
              <a:ext cx="760" cy="641"/>
            </a:xfrm>
            <a:prstGeom prst="rect">
              <a:avLst/>
            </a:prstGeom>
            <a:solidFill>
              <a:srgbClr val="000080"/>
            </a:solidFill>
            <a:ln w="12700" cap="sq" cmpd="sng">
              <a:solidFill>
                <a:schemeClr val="tx1"/>
              </a:solidFill>
              <a:prstDash val="solid"/>
              <a:miter/>
              <a:headEnd type="none" w="sm" len="sm"/>
              <a:tailEnd type="none" w="sm" len="sm"/>
            </a:ln>
          </p:spPr>
          <p:txBody>
            <a:bodyPr>
              <a:spAutoFit/>
            </a:bodyPr>
            <a:lstStyle/>
            <a:p>
              <a:pPr>
                <a:spcBef>
                  <a:spcPct val="50000"/>
                </a:spcBef>
              </a:pPr>
              <a:r>
                <a:rPr lang="en-US" altLang="zh-CN" dirty="0">
                  <a:latin typeface="Times New Roman" panose="02020603050405020304" pitchFamily="18" charset="0"/>
                  <a:ea typeface="华文中宋" panose="02010600040101010101" pitchFamily="2" charset="-122"/>
                </a:rPr>
                <a:t> </a:t>
              </a:r>
              <a:r>
                <a:rPr lang="zh-CN" altLang="en-US" sz="2000" dirty="0">
                  <a:solidFill>
                    <a:srgbClr val="FFFF00"/>
                  </a:solidFill>
                  <a:latin typeface="Times New Roman" panose="02020603050405020304" pitchFamily="18" charset="0"/>
                  <a:ea typeface="华文中宋" panose="02010600040101010101" pitchFamily="2" charset="-122"/>
                </a:rPr>
                <a:t>堆栈段</a:t>
              </a:r>
            </a:p>
            <a:p>
              <a:pPr>
                <a:spcBef>
                  <a:spcPct val="50000"/>
                </a:spcBef>
              </a:pPr>
              <a:endParaRPr lang="zh-CN" altLang="en-US" dirty="0">
                <a:latin typeface="Times New Roman" panose="02020603050405020304" pitchFamily="18" charset="0"/>
                <a:ea typeface="华文中宋" panose="02010600040101010101" pitchFamily="2" charset="-122"/>
              </a:endParaRPr>
            </a:p>
          </p:txBody>
        </p:sp>
        <p:sp>
          <p:nvSpPr>
            <p:cNvPr id="75788" name="文本框 75787"/>
            <p:cNvSpPr txBox="1"/>
            <p:nvPr/>
          </p:nvSpPr>
          <p:spPr>
            <a:xfrm>
              <a:off x="4144" y="240"/>
              <a:ext cx="520" cy="615"/>
            </a:xfrm>
            <a:prstGeom prst="rect">
              <a:avLst/>
            </a:prstGeom>
            <a:solidFill>
              <a:srgbClr val="800000"/>
            </a:solidFill>
            <a:ln w="12700">
              <a:noFill/>
            </a:ln>
          </p:spPr>
          <p:txBody>
            <a:bodyPr>
              <a:spAutoFit/>
            </a:bodyPr>
            <a:lstStyle/>
            <a:p>
              <a:r>
                <a:rPr lang="en-US" altLang="zh-CN" sz="1800">
                  <a:solidFill>
                    <a:srgbClr val="FF3300"/>
                  </a:solidFill>
                  <a:latin typeface="Times New Roman" panose="02020603050405020304" pitchFamily="18" charset="0"/>
                  <a:ea typeface="仿宋_GB2312" pitchFamily="49" charset="-122"/>
                </a:rPr>
                <a:t>SS:BP</a:t>
              </a:r>
            </a:p>
            <a:p>
              <a:r>
                <a:rPr lang="en-US" altLang="zh-CN" sz="2000">
                  <a:latin typeface="Times New Roman" panose="02020603050405020304" pitchFamily="18" charset="0"/>
                  <a:ea typeface="仿宋_GB2312" pitchFamily="49" charset="-122"/>
                </a:rPr>
                <a:t>  </a:t>
              </a:r>
              <a:r>
                <a:rPr lang="zh-CN" altLang="en-US" sz="2000" dirty="0">
                  <a:solidFill>
                    <a:srgbClr val="FFFF00"/>
                  </a:solidFill>
                  <a:latin typeface="Times New Roman" panose="02020603050405020304" pitchFamily="18" charset="0"/>
                  <a:ea typeface="仿宋_GB2312" pitchFamily="49" charset="-122"/>
                </a:rPr>
                <a:t>访问</a:t>
              </a:r>
            </a:p>
            <a:p>
              <a:r>
                <a:rPr lang="zh-CN" altLang="en-US" sz="2000" dirty="0">
                  <a:solidFill>
                    <a:srgbClr val="FFFF00"/>
                  </a:solidFill>
                  <a:latin typeface="Times New Roman" panose="02020603050405020304" pitchFamily="18" charset="0"/>
                  <a:ea typeface="仿宋_GB2312" pitchFamily="49" charset="-122"/>
                </a:rPr>
                <a:t>  栈内</a:t>
              </a:r>
              <a:endParaRPr lang="zh-CN" altLang="en-US" sz="2000">
                <a:solidFill>
                  <a:srgbClr val="FFFF00"/>
                </a:solidFill>
                <a:latin typeface="Times New Roman" panose="02020603050405020304" pitchFamily="18" charset="0"/>
                <a:ea typeface="仿宋_GB2312" pitchFamily="49" charset="-122"/>
              </a:endParaRPr>
            </a:p>
          </p:txBody>
        </p:sp>
      </p:grpSp>
      <p:sp>
        <p:nvSpPr>
          <p:cNvPr id="16"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11" name="TextBox 10">
            <a:extLst>
              <a:ext uri="{FF2B5EF4-FFF2-40B4-BE49-F238E27FC236}">
                <a16:creationId xmlns:a16="http://schemas.microsoft.com/office/drawing/2014/main" id="{A6CFDF6E-8BCB-9545-852A-9910720AAEE8}"/>
              </a:ext>
            </a:extLst>
          </p:cNvPr>
          <p:cNvSpPr txBox="1"/>
          <p:nvPr/>
        </p:nvSpPr>
        <p:spPr>
          <a:xfrm>
            <a:off x="3840419" y="2521348"/>
            <a:ext cx="3538148" cy="400110"/>
          </a:xfrm>
          <a:prstGeom prst="rect">
            <a:avLst/>
          </a:prstGeom>
          <a:noFill/>
          <a:ln w="12700">
            <a:solidFill>
              <a:srgbClr val="3333FF"/>
            </a:solidFill>
          </a:ln>
        </p:spPr>
        <p:txBody>
          <a:bodyPr wrap="none" rtlCol="0">
            <a:spAutoFit/>
          </a:bodyPr>
          <a:lstStyle/>
          <a:p>
            <a:r>
              <a:rPr lang="zh-CN" altLang="en-US" sz="2000" dirty="0">
                <a:solidFill>
                  <a:srgbClr val="FF0000"/>
                </a:solidFill>
              </a:rPr>
              <a:t>只能以字（</a:t>
            </a:r>
            <a:r>
              <a:rPr lang="en-US" altLang="zh-CN" sz="2000" dirty="0">
                <a:solidFill>
                  <a:srgbClr val="FF0000"/>
                </a:solidFill>
              </a:rPr>
              <a:t>16</a:t>
            </a:r>
            <a:r>
              <a:rPr lang="zh-CN" altLang="en-US" sz="2000" dirty="0">
                <a:solidFill>
                  <a:srgbClr val="FF0000"/>
                </a:solidFill>
              </a:rPr>
              <a:t>位）为单位使用</a:t>
            </a:r>
            <a:endParaRPr lang="en-CN" sz="2000" dirty="0">
              <a:solidFill>
                <a:srgbClr val="FF000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8" name="文本框 76807"/>
          <p:cNvSpPr txBox="1"/>
          <p:nvPr/>
        </p:nvSpPr>
        <p:spPr>
          <a:xfrm>
            <a:off x="457200" y="944724"/>
            <a:ext cx="8382000" cy="5009833"/>
          </a:xfrm>
          <a:prstGeom prst="rect">
            <a:avLst/>
          </a:prstGeom>
          <a:noFill/>
          <a:ln w="9525">
            <a:noFill/>
          </a:ln>
        </p:spPr>
        <p:txBody>
          <a:bodyPr>
            <a:spAutoFit/>
          </a:bodyPr>
          <a:lstStyle/>
          <a:p>
            <a:pPr eaLnBrk="0" hangingPunct="0">
              <a:spcBef>
                <a:spcPts val="1200"/>
              </a:spcBef>
            </a:pPr>
            <a:r>
              <a:rPr lang="en-US" altLang="zh-CN" sz="2955" dirty="0">
                <a:solidFill>
                  <a:srgbClr val="FF3300"/>
                </a:solidFill>
                <a:effectLst>
                  <a:outerShdw blurRad="38100" dist="38100" dir="2700000" algn="tl">
                    <a:srgbClr val="C0C0C0"/>
                  </a:outerShdw>
                </a:effectLst>
                <a:latin typeface="+mn-lt"/>
                <a:ea typeface="+mn-ea"/>
              </a:rPr>
              <a:t> 2.</a:t>
            </a:r>
            <a:r>
              <a:rPr lang="zh-CN" altLang="en-US" sz="2955" dirty="0">
                <a:solidFill>
                  <a:srgbClr val="FF3300"/>
                </a:solidFill>
                <a:effectLst>
                  <a:outerShdw blurRad="38100" dist="38100" dir="2700000" algn="tl">
                    <a:srgbClr val="C0C0C0"/>
                  </a:outerShdw>
                </a:effectLst>
                <a:latin typeface="+mn-lt"/>
                <a:ea typeface="+mn-ea"/>
              </a:rPr>
              <a:t>专用寄存器：</a:t>
            </a:r>
            <a:r>
              <a:rPr lang="en-US" altLang="zh-CN" sz="2955" dirty="0">
                <a:solidFill>
                  <a:srgbClr val="FF3300"/>
                </a:solidFill>
                <a:effectLst>
                  <a:outerShdw blurRad="38100" dist="38100" dir="2700000" algn="tl">
                    <a:srgbClr val="C0C0C0"/>
                  </a:outerShdw>
                </a:effectLst>
                <a:latin typeface="+mn-lt"/>
                <a:ea typeface="+mn-ea"/>
              </a:rPr>
              <a:t>IP</a:t>
            </a:r>
            <a:r>
              <a:rPr lang="zh-CN" altLang="en-US" sz="2955" dirty="0">
                <a:solidFill>
                  <a:srgbClr val="FF3300"/>
                </a:solidFill>
                <a:effectLst>
                  <a:outerShdw blurRad="38100" dist="38100" dir="2700000" algn="tl">
                    <a:srgbClr val="C0C0C0"/>
                  </a:outerShdw>
                </a:effectLst>
                <a:latin typeface="+mn-lt"/>
                <a:ea typeface="+mn-ea"/>
              </a:rPr>
              <a:t>、</a:t>
            </a:r>
            <a:r>
              <a:rPr lang="en-US" altLang="zh-CN" sz="2955" dirty="0">
                <a:solidFill>
                  <a:srgbClr val="FF3300"/>
                </a:solidFill>
                <a:effectLst>
                  <a:outerShdw blurRad="38100" dist="38100" dir="2700000" algn="tl">
                    <a:srgbClr val="C0C0C0"/>
                  </a:outerShdw>
                </a:effectLst>
                <a:latin typeface="+mn-lt"/>
                <a:ea typeface="+mn-ea"/>
              </a:rPr>
              <a:t>FLAGS</a:t>
            </a:r>
          </a:p>
          <a:p>
            <a:pPr eaLnBrk="0" hangingPunct="0">
              <a:spcBef>
                <a:spcPts val="1200"/>
              </a:spcBef>
            </a:pPr>
            <a:r>
              <a:rPr lang="zh-CN" altLang="en-US" b="0" dirty="0">
                <a:solidFill>
                  <a:srgbClr val="000066"/>
                </a:solidFill>
                <a:latin typeface="华文宋体" panose="02010600040101010101" charset="-122"/>
                <a:ea typeface="华文宋体" panose="02010600040101010101" charset="-122"/>
              </a:rPr>
              <a:t>（</a:t>
            </a:r>
            <a:r>
              <a:rPr lang="en-US" altLang="zh-CN" b="0" dirty="0">
                <a:solidFill>
                  <a:srgbClr val="000066"/>
                </a:solidFill>
                <a:latin typeface="华文宋体" panose="02010600040101010101" charset="-122"/>
                <a:ea typeface="华文宋体" panose="02010600040101010101" charset="-122"/>
              </a:rPr>
              <a:t>1</a:t>
            </a:r>
            <a:r>
              <a:rPr lang="zh-CN" altLang="en-US" b="0" dirty="0">
                <a:solidFill>
                  <a:srgbClr val="000066"/>
                </a:solidFill>
                <a:latin typeface="华文宋体" panose="02010600040101010101" charset="-122"/>
                <a:ea typeface="华文宋体" panose="02010600040101010101" charset="-122"/>
              </a:rPr>
              <a:t>）指令指针寄存器 </a:t>
            </a:r>
            <a:r>
              <a:rPr lang="en-US" altLang="zh-CN" b="0" dirty="0">
                <a:solidFill>
                  <a:srgbClr val="000066"/>
                </a:solidFill>
                <a:latin typeface="华文宋体" panose="02010600040101010101" charset="-122"/>
                <a:ea typeface="华文宋体" panose="02010600040101010101" charset="-122"/>
              </a:rPr>
              <a:t>IP( Instruction Pointer ) </a:t>
            </a:r>
          </a:p>
          <a:p>
            <a:pPr algn="just" eaLnBrk="0" hangingPunct="0">
              <a:spcBef>
                <a:spcPts val="1200"/>
              </a:spcBef>
            </a:pPr>
            <a:r>
              <a:rPr lang="zh-CN" altLang="en-US" b="0" dirty="0">
                <a:latin typeface="华文宋体" panose="02010600040101010101" charset="-122"/>
                <a:ea typeface="华文宋体" panose="02010600040101010101" charset="-122"/>
              </a:rPr>
              <a:t>        它总是保存下一次将要从主存中取出指令的偏移地址。</a:t>
            </a:r>
          </a:p>
          <a:p>
            <a:pPr algn="just" eaLnBrk="0" hangingPunct="0">
              <a:spcBef>
                <a:spcPts val="12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与</a:t>
            </a:r>
            <a:r>
              <a:rPr lang="en-US" altLang="zh-CN" b="0" dirty="0">
                <a:latin typeface="华文宋体" panose="02010600040101010101" charset="-122"/>
                <a:ea typeface="华文宋体" panose="02010600040101010101" charset="-122"/>
              </a:rPr>
              <a:t>CS</a:t>
            </a:r>
            <a:r>
              <a:rPr lang="zh-CN" altLang="en-US" b="0" dirty="0">
                <a:latin typeface="华文宋体" panose="02010600040101010101" charset="-122"/>
                <a:ea typeface="华文宋体" panose="02010600040101010101" charset="-122"/>
              </a:rPr>
              <a:t>段寄存器联用，可以确定下一条要取的指令的物理地址，因此</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是很重要的控制寄存器，用于控制程序的执行流程。</a:t>
            </a:r>
          </a:p>
          <a:p>
            <a:pPr algn="just" eaLnBrk="0" hangingPunct="0">
              <a:spcBef>
                <a:spcPts val="1200"/>
              </a:spcBef>
            </a:pPr>
            <a:r>
              <a:rPr lang="zh-CN" altLang="en-US" b="0" dirty="0">
                <a:latin typeface="华文宋体" panose="02010600040101010101" charset="-122"/>
                <a:ea typeface="华文宋体" panose="02010600040101010101" charset="-122"/>
              </a:rPr>
              <a:t>        在目标程序运行时，</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的内容由微处理器硬件自动设置，程序不能直接访问</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，但一些指令却可改变</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的值，如转移指令、子程序调用指令等。</a:t>
            </a:r>
          </a:p>
          <a:p>
            <a:pPr algn="just" eaLnBrk="0" hangingPunct="0">
              <a:spcBef>
                <a:spcPts val="12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32</a:t>
            </a:r>
            <a:r>
              <a:rPr lang="zh-CN" altLang="en-US" b="0" dirty="0">
                <a:latin typeface="华文宋体" panose="02010600040101010101" charset="-122"/>
                <a:ea typeface="华文宋体" panose="02010600040101010101" charset="-122"/>
              </a:rPr>
              <a:t>位</a:t>
            </a:r>
            <a:r>
              <a:rPr lang="en-US" altLang="zh-CN" b="0" dirty="0">
                <a:latin typeface="华文宋体" panose="02010600040101010101" charset="-122"/>
                <a:ea typeface="华文宋体" panose="02010600040101010101" charset="-122"/>
              </a:rPr>
              <a:t>CPU</a:t>
            </a:r>
            <a:r>
              <a:rPr lang="zh-CN" altLang="en-US" b="0" dirty="0">
                <a:latin typeface="华文宋体" panose="02010600040101010101" charset="-122"/>
                <a:ea typeface="华文宋体" panose="02010600040101010101" charset="-122"/>
              </a:rPr>
              <a:t>把指令指针扩展到</a:t>
            </a:r>
            <a:r>
              <a:rPr lang="en-US" altLang="zh-CN" b="0" dirty="0">
                <a:latin typeface="华文宋体" panose="02010600040101010101" charset="-122"/>
                <a:ea typeface="华文宋体" panose="02010600040101010101" charset="-122"/>
              </a:rPr>
              <a:t>32</a:t>
            </a:r>
            <a:r>
              <a:rPr lang="zh-CN" altLang="en-US" b="0" dirty="0">
                <a:latin typeface="华文宋体" panose="02010600040101010101" charset="-122"/>
                <a:ea typeface="华文宋体" panose="02010600040101010101" charset="-122"/>
              </a:rPr>
              <a:t>位，并记作</a:t>
            </a:r>
            <a:r>
              <a:rPr lang="en-US" altLang="zh-CN" b="0" dirty="0">
                <a:latin typeface="华文宋体" panose="02010600040101010101" charset="-122"/>
                <a:ea typeface="华文宋体" panose="02010600040101010101" charset="-122"/>
              </a:rPr>
              <a:t>EIP</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EIP</a:t>
            </a:r>
            <a:r>
              <a:rPr lang="zh-CN" altLang="en-US" b="0" dirty="0">
                <a:latin typeface="华文宋体" panose="02010600040101010101" charset="-122"/>
                <a:ea typeface="华文宋体" panose="02010600040101010101" charset="-122"/>
              </a:rPr>
              <a:t>的低</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位与先前</a:t>
            </a:r>
            <a:r>
              <a:rPr lang="en-US" altLang="zh-CN" b="0" dirty="0">
                <a:latin typeface="华文宋体" panose="02010600040101010101" charset="-122"/>
                <a:ea typeface="华文宋体" panose="02010600040101010101" charset="-122"/>
              </a:rPr>
              <a:t>CPU</a:t>
            </a:r>
            <a:r>
              <a:rPr lang="zh-CN" altLang="en-US" b="0" dirty="0">
                <a:latin typeface="华文宋体" panose="02010600040101010101" charset="-122"/>
                <a:ea typeface="华文宋体" panose="02010600040101010101" charset="-122"/>
              </a:rPr>
              <a:t>中的</a:t>
            </a:r>
            <a:r>
              <a:rPr lang="en-US" altLang="zh-CN" b="0" dirty="0">
                <a:latin typeface="华文宋体" panose="02010600040101010101" charset="-122"/>
                <a:ea typeface="华文宋体" panose="02010600040101010101" charset="-122"/>
              </a:rPr>
              <a:t>IP</a:t>
            </a:r>
            <a:r>
              <a:rPr lang="zh-CN" altLang="en-US" b="0" dirty="0">
                <a:latin typeface="华文宋体" panose="02010600040101010101" charset="-122"/>
                <a:ea typeface="华文宋体" panose="02010600040101010101" charset="-122"/>
              </a:rPr>
              <a:t>作用相同。 </a:t>
            </a:r>
          </a:p>
        </p:txBody>
      </p:sp>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1" name="矩形 77830"/>
          <p:cNvSpPr/>
          <p:nvPr/>
        </p:nvSpPr>
        <p:spPr>
          <a:xfrm>
            <a:off x="195262" y="1019175"/>
            <a:ext cx="7869125" cy="461665"/>
          </a:xfrm>
          <a:prstGeom prst="rect">
            <a:avLst/>
          </a:prstGeom>
          <a:noFill/>
          <a:ln w="9525">
            <a:noFill/>
          </a:ln>
        </p:spPr>
        <p:txBody>
          <a:bodyPr wrap="square">
            <a:spAutoFit/>
          </a:bodyPr>
          <a:lstStyle/>
          <a:p>
            <a:pPr eaLnBrk="0" hangingPunct="0"/>
            <a:r>
              <a:rPr lang="zh-CN" altLang="en-US" b="1" dirty="0">
                <a:solidFill>
                  <a:srgbClr val="000066"/>
                </a:solidFill>
                <a:latin typeface="华文宋体" panose="02010600040101010101" charset="-122"/>
                <a:ea typeface="华文宋体" panose="02010600040101010101" charset="-122"/>
              </a:rPr>
              <a:t>（</a:t>
            </a:r>
            <a:r>
              <a:rPr lang="en-US" altLang="zh-CN" b="1" dirty="0">
                <a:solidFill>
                  <a:srgbClr val="000066"/>
                </a:solidFill>
                <a:latin typeface="华文宋体" panose="02010600040101010101" charset="-122"/>
                <a:ea typeface="华文宋体" panose="02010600040101010101" charset="-122"/>
              </a:rPr>
              <a:t>2</a:t>
            </a:r>
            <a:r>
              <a:rPr lang="zh-CN" altLang="en-US" b="1" dirty="0">
                <a:solidFill>
                  <a:srgbClr val="000066"/>
                </a:solidFill>
                <a:latin typeface="华文宋体" panose="02010600040101010101" charset="-122"/>
                <a:ea typeface="华文宋体" panose="02010600040101010101" charset="-122"/>
              </a:rPr>
              <a:t>）标志寄存器 </a:t>
            </a:r>
            <a:r>
              <a:rPr lang="en-US" altLang="zh-CN" b="1" dirty="0">
                <a:solidFill>
                  <a:srgbClr val="000066"/>
                </a:solidFill>
                <a:latin typeface="华文宋体" panose="02010600040101010101" charset="-122"/>
                <a:ea typeface="华文宋体" panose="02010600040101010101" charset="-122"/>
              </a:rPr>
              <a:t>( FLAGS / PSW : Program Status Word</a:t>
            </a:r>
            <a:r>
              <a:rPr lang="zh-CN" altLang="en-US" b="1" dirty="0">
                <a:solidFill>
                  <a:srgbClr val="000066"/>
                </a:solidFill>
                <a:latin typeface="华文宋体" panose="02010600040101010101" charset="-122"/>
                <a:ea typeface="华文宋体" panose="02010600040101010101" charset="-122"/>
              </a:rPr>
              <a:t>）</a:t>
            </a:r>
          </a:p>
        </p:txBody>
      </p:sp>
      <p:grpSp>
        <p:nvGrpSpPr>
          <p:cNvPr id="77832" name="组合 77831"/>
          <p:cNvGrpSpPr/>
          <p:nvPr/>
        </p:nvGrpSpPr>
        <p:grpSpPr>
          <a:xfrm>
            <a:off x="995363" y="1838325"/>
            <a:ext cx="7315200" cy="409575"/>
            <a:chOff x="192" y="2256"/>
            <a:chExt cx="5376" cy="258"/>
          </a:xfrm>
        </p:grpSpPr>
        <p:sp>
          <p:nvSpPr>
            <p:cNvPr id="77833" name="文本框 77832"/>
            <p:cNvSpPr txBox="1"/>
            <p:nvPr/>
          </p:nvSpPr>
          <p:spPr>
            <a:xfrm>
              <a:off x="192"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4" name="文本框 77833"/>
            <p:cNvSpPr txBox="1"/>
            <p:nvPr/>
          </p:nvSpPr>
          <p:spPr>
            <a:xfrm>
              <a:off x="528"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5" name="文本框 77834"/>
            <p:cNvSpPr txBox="1"/>
            <p:nvPr/>
          </p:nvSpPr>
          <p:spPr>
            <a:xfrm>
              <a:off x="864"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6" name="文本框 77835"/>
            <p:cNvSpPr txBox="1"/>
            <p:nvPr/>
          </p:nvSpPr>
          <p:spPr>
            <a:xfrm>
              <a:off x="1200"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7" name="文本框 77836"/>
            <p:cNvSpPr txBox="1"/>
            <p:nvPr/>
          </p:nvSpPr>
          <p:spPr>
            <a:xfrm>
              <a:off x="1536"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8" name="文本框 77837"/>
            <p:cNvSpPr txBox="1"/>
            <p:nvPr/>
          </p:nvSpPr>
          <p:spPr>
            <a:xfrm>
              <a:off x="1872"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39" name="文本框 77838"/>
            <p:cNvSpPr txBox="1"/>
            <p:nvPr/>
          </p:nvSpPr>
          <p:spPr>
            <a:xfrm>
              <a:off x="2208"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0" name="文本框 77839"/>
            <p:cNvSpPr txBox="1"/>
            <p:nvPr/>
          </p:nvSpPr>
          <p:spPr>
            <a:xfrm>
              <a:off x="2544" y="2256"/>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grpSp>
          <p:nvGrpSpPr>
            <p:cNvPr id="77841" name="组合 77840"/>
            <p:cNvGrpSpPr/>
            <p:nvPr/>
          </p:nvGrpSpPr>
          <p:grpSpPr>
            <a:xfrm>
              <a:off x="2880" y="2256"/>
              <a:ext cx="2688" cy="258"/>
              <a:chOff x="1200" y="2352"/>
              <a:chExt cx="2688" cy="258"/>
            </a:xfrm>
          </p:grpSpPr>
          <p:sp>
            <p:nvSpPr>
              <p:cNvPr id="77842" name="文本框 77841"/>
              <p:cNvSpPr txBox="1"/>
              <p:nvPr/>
            </p:nvSpPr>
            <p:spPr>
              <a:xfrm>
                <a:off x="1200"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3" name="文本框 77842"/>
              <p:cNvSpPr txBox="1"/>
              <p:nvPr/>
            </p:nvSpPr>
            <p:spPr>
              <a:xfrm>
                <a:off x="1536"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4" name="文本框 77843"/>
              <p:cNvSpPr txBox="1"/>
              <p:nvPr/>
            </p:nvSpPr>
            <p:spPr>
              <a:xfrm>
                <a:off x="1872"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5" name="文本框 77844"/>
              <p:cNvSpPr txBox="1"/>
              <p:nvPr/>
            </p:nvSpPr>
            <p:spPr>
              <a:xfrm>
                <a:off x="2208"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6" name="文本框 77845"/>
              <p:cNvSpPr txBox="1"/>
              <p:nvPr/>
            </p:nvSpPr>
            <p:spPr>
              <a:xfrm>
                <a:off x="2544"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7" name="文本框 77846"/>
              <p:cNvSpPr txBox="1"/>
              <p:nvPr/>
            </p:nvSpPr>
            <p:spPr>
              <a:xfrm>
                <a:off x="2880"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8" name="文本框 77847"/>
              <p:cNvSpPr txBox="1"/>
              <p:nvPr/>
            </p:nvSpPr>
            <p:spPr>
              <a:xfrm>
                <a:off x="3216"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sp>
            <p:nvSpPr>
              <p:cNvPr id="77849" name="文本框 77848"/>
              <p:cNvSpPr txBox="1"/>
              <p:nvPr/>
            </p:nvSpPr>
            <p:spPr>
              <a:xfrm>
                <a:off x="3552" y="2352"/>
                <a:ext cx="336" cy="258"/>
              </a:xfrm>
              <a:prstGeom prst="rect">
                <a:avLst/>
              </a:prstGeom>
              <a:noFill/>
              <a:ln w="12700" cap="sq" cmpd="sng">
                <a:solidFill>
                  <a:schemeClr val="tx1"/>
                </a:solidFill>
                <a:prstDash val="solid"/>
                <a:miter/>
                <a:headEnd type="none" w="sm" len="sm"/>
                <a:tailEnd type="none" w="sm" len="sm"/>
              </a:ln>
            </p:spPr>
            <p:txBody>
              <a:bodyPr>
                <a:spAutoFit/>
              </a:bodyPr>
              <a:lstStyle/>
              <a:p>
                <a:pPr eaLnBrk="0" hangingPunct="0"/>
                <a:endParaRPr sz="2000" b="1" dirty="0">
                  <a:solidFill>
                    <a:schemeClr val="bg1"/>
                  </a:solidFill>
                  <a:latin typeface="Times New Roman" panose="02020603050405020304" pitchFamily="18" charset="0"/>
                </a:endParaRPr>
              </a:p>
            </p:txBody>
          </p:sp>
        </p:grpSp>
      </p:grpSp>
      <p:sp>
        <p:nvSpPr>
          <p:cNvPr id="77850" name="文本框 77849"/>
          <p:cNvSpPr txBox="1"/>
          <p:nvPr/>
        </p:nvSpPr>
        <p:spPr>
          <a:xfrm>
            <a:off x="919163" y="1533525"/>
            <a:ext cx="7391400" cy="336550"/>
          </a:xfrm>
          <a:prstGeom prst="rect">
            <a:avLst/>
          </a:prstGeom>
          <a:noFill/>
          <a:ln w="12700">
            <a:noFill/>
          </a:ln>
        </p:spPr>
        <p:txBody>
          <a:bodyPr>
            <a:spAutoFit/>
          </a:bodyPr>
          <a:lstStyle/>
          <a:p>
            <a:pPr eaLnBrk="0" hangingPunct="0"/>
            <a:r>
              <a:rPr lang="en-US" altLang="zh-CN" sz="1600" b="1" dirty="0">
                <a:latin typeface="Times New Roman" panose="02020603050405020304" pitchFamily="18" charset="0"/>
              </a:rPr>
              <a:t>  </a:t>
            </a:r>
            <a:r>
              <a:rPr lang="en-US" altLang="zh-CN" sz="1600" b="1">
                <a:latin typeface="Times New Roman" panose="02020603050405020304" pitchFamily="18" charset="0"/>
              </a:rPr>
              <a:t>15     14     13     12     11     10      9       8        7       6       5       4       3      2       1       0</a:t>
            </a:r>
          </a:p>
        </p:txBody>
      </p:sp>
      <p:sp>
        <p:nvSpPr>
          <p:cNvPr id="77851" name="矩形 77850"/>
          <p:cNvSpPr/>
          <p:nvPr/>
        </p:nvSpPr>
        <p:spPr>
          <a:xfrm>
            <a:off x="1826096" y="2370363"/>
            <a:ext cx="5410200" cy="2246769"/>
          </a:xfrm>
          <a:prstGeom prst="rect">
            <a:avLst/>
          </a:prstGeom>
          <a:noFill/>
          <a:ln w="12700">
            <a:noFill/>
          </a:ln>
        </p:spPr>
        <p:txBody>
          <a:bodyPr>
            <a:spAutoFit/>
          </a:bodyPr>
          <a:lstStyle/>
          <a:p>
            <a:pPr eaLnBrk="0" hangingPunct="0"/>
            <a:r>
              <a:rPr lang="zh-CN" altLang="en-US" sz="2000" b="0" dirty="0">
                <a:solidFill>
                  <a:srgbClr val="CC0000"/>
                </a:solidFill>
                <a:latin typeface="华文宋体" panose="02010600040101010101" charset="-122"/>
                <a:ea typeface="华文宋体" panose="02010600040101010101" charset="-122"/>
              </a:rPr>
              <a:t>状态标志（条件码）：           控制标志：</a:t>
            </a:r>
          </a:p>
          <a:p>
            <a:pPr eaLnBrk="0" hangingPunct="0"/>
            <a:r>
              <a:rPr lang="en-US" altLang="zh-CN" sz="2000" b="0" dirty="0">
                <a:latin typeface="华文宋体" panose="02010600040101010101" charset="-122"/>
                <a:ea typeface="华文宋体" panose="02010600040101010101" charset="-122"/>
              </a:rPr>
              <a:t>OF  </a:t>
            </a:r>
            <a:r>
              <a:rPr lang="zh-CN" altLang="en-US" sz="2000" b="0" dirty="0">
                <a:latin typeface="华文宋体" panose="02010600040101010101" charset="-122"/>
                <a:ea typeface="华文宋体" panose="02010600040101010101" charset="-122"/>
              </a:rPr>
              <a:t>溢出标志                            </a:t>
            </a:r>
            <a:r>
              <a:rPr lang="en-US" altLang="zh-CN" sz="2000" b="0" dirty="0">
                <a:latin typeface="华文宋体" panose="02010600040101010101" charset="-122"/>
                <a:ea typeface="华文宋体" panose="02010600040101010101" charset="-122"/>
              </a:rPr>
              <a:t>DF   </a:t>
            </a:r>
            <a:r>
              <a:rPr lang="zh-CN" altLang="en-US" sz="2000" b="0" dirty="0">
                <a:latin typeface="华文宋体" panose="02010600040101010101" charset="-122"/>
                <a:ea typeface="华文宋体" panose="02010600040101010101" charset="-122"/>
              </a:rPr>
              <a:t>方向标志 </a:t>
            </a:r>
          </a:p>
          <a:p>
            <a:pPr eaLnBrk="0" hangingPunct="0"/>
            <a:r>
              <a:rPr lang="en-US" altLang="zh-CN" sz="2000" b="0" dirty="0">
                <a:latin typeface="华文宋体" panose="02010600040101010101" charset="-122"/>
                <a:ea typeface="华文宋体" panose="02010600040101010101" charset="-122"/>
              </a:rPr>
              <a:t>SF  </a:t>
            </a:r>
            <a:r>
              <a:rPr lang="zh-CN" altLang="en-US" sz="2000" b="0" dirty="0">
                <a:latin typeface="华文宋体" panose="02010600040101010101" charset="-122"/>
                <a:ea typeface="华文宋体" panose="02010600040101010101" charset="-122"/>
              </a:rPr>
              <a:t>符号标志                             </a:t>
            </a:r>
            <a:r>
              <a:rPr lang="en-US" altLang="zh-CN" sz="2000" b="0" dirty="0">
                <a:latin typeface="华文宋体" panose="02010600040101010101" charset="-122"/>
                <a:ea typeface="华文宋体" panose="02010600040101010101" charset="-122"/>
              </a:rPr>
              <a:t>I F   </a:t>
            </a:r>
            <a:r>
              <a:rPr lang="zh-CN" altLang="en-US" sz="2000" b="0" dirty="0">
                <a:latin typeface="华文宋体" panose="02010600040101010101" charset="-122"/>
                <a:ea typeface="华文宋体" panose="02010600040101010101" charset="-122"/>
              </a:rPr>
              <a:t>中断标志</a:t>
            </a:r>
          </a:p>
          <a:p>
            <a:pPr eaLnBrk="0" hangingPunct="0"/>
            <a:r>
              <a:rPr lang="en-US" altLang="zh-CN" sz="2000" b="0" dirty="0">
                <a:latin typeface="华文宋体" panose="02010600040101010101" charset="-122"/>
                <a:ea typeface="华文宋体" panose="02010600040101010101" charset="-122"/>
              </a:rPr>
              <a:t>ZF  </a:t>
            </a:r>
            <a:r>
              <a:rPr lang="zh-CN" altLang="en-US" sz="2000" b="0" dirty="0">
                <a:latin typeface="华文宋体" panose="02010600040101010101" charset="-122"/>
                <a:ea typeface="华文宋体" panose="02010600040101010101" charset="-122"/>
              </a:rPr>
              <a:t>零标志                                </a:t>
            </a:r>
            <a:r>
              <a:rPr lang="en-US" altLang="zh-CN" sz="2000" b="0" dirty="0">
                <a:latin typeface="华文宋体" panose="02010600040101010101" charset="-122"/>
                <a:ea typeface="华文宋体" panose="02010600040101010101" charset="-122"/>
              </a:rPr>
              <a:t>TF   </a:t>
            </a:r>
            <a:r>
              <a:rPr lang="zh-CN" altLang="en-US" sz="2000" b="0" dirty="0">
                <a:latin typeface="华文宋体" panose="02010600040101010101" charset="-122"/>
                <a:ea typeface="华文宋体" panose="02010600040101010101" charset="-122"/>
              </a:rPr>
              <a:t>陷阱标志</a:t>
            </a:r>
          </a:p>
          <a:p>
            <a:pPr eaLnBrk="0" hangingPunct="0"/>
            <a:r>
              <a:rPr lang="en-US" altLang="zh-CN" sz="2000" b="0" dirty="0">
                <a:latin typeface="华文宋体" panose="02010600040101010101" charset="-122"/>
                <a:ea typeface="华文宋体" panose="02010600040101010101" charset="-122"/>
              </a:rPr>
              <a:t>AF  </a:t>
            </a:r>
            <a:r>
              <a:rPr lang="zh-CN" altLang="en-US" sz="2000" b="0" dirty="0">
                <a:latin typeface="华文宋体" panose="02010600040101010101" charset="-122"/>
                <a:ea typeface="华文宋体" panose="02010600040101010101" charset="-122"/>
              </a:rPr>
              <a:t>辅助进位标志</a:t>
            </a:r>
          </a:p>
          <a:p>
            <a:pPr eaLnBrk="0" hangingPunct="0"/>
            <a:r>
              <a:rPr lang="en-US" altLang="zh-CN" sz="2000" b="0" dirty="0">
                <a:latin typeface="华文宋体" panose="02010600040101010101" charset="-122"/>
                <a:ea typeface="华文宋体" panose="02010600040101010101" charset="-122"/>
              </a:rPr>
              <a:t>PF  </a:t>
            </a:r>
            <a:r>
              <a:rPr lang="zh-CN" altLang="en-US" sz="2000" b="0" dirty="0">
                <a:latin typeface="华文宋体" panose="02010600040101010101" charset="-122"/>
                <a:ea typeface="华文宋体" panose="02010600040101010101" charset="-122"/>
              </a:rPr>
              <a:t>奇偶标志 </a:t>
            </a:r>
          </a:p>
          <a:p>
            <a:pPr eaLnBrk="0" hangingPunct="0"/>
            <a:r>
              <a:rPr lang="en-US" altLang="zh-CN" sz="2000" b="0" dirty="0">
                <a:latin typeface="华文宋体" panose="02010600040101010101" charset="-122"/>
                <a:ea typeface="华文宋体" panose="02010600040101010101" charset="-122"/>
              </a:rPr>
              <a:t>CF  </a:t>
            </a:r>
            <a:r>
              <a:rPr lang="zh-CN" altLang="en-US" sz="2000" b="0" dirty="0">
                <a:latin typeface="华文宋体" panose="02010600040101010101" charset="-122"/>
                <a:ea typeface="华文宋体" panose="02010600040101010101" charset="-122"/>
              </a:rPr>
              <a:t>进位标志</a:t>
            </a:r>
          </a:p>
        </p:txBody>
      </p:sp>
      <p:sp>
        <p:nvSpPr>
          <p:cNvPr id="77852" name="文本框 77851"/>
          <p:cNvSpPr txBox="1"/>
          <p:nvPr/>
        </p:nvSpPr>
        <p:spPr>
          <a:xfrm>
            <a:off x="2857636" y="1880828"/>
            <a:ext cx="5638800" cy="336550"/>
          </a:xfrm>
          <a:prstGeom prst="rect">
            <a:avLst/>
          </a:prstGeom>
          <a:noFill/>
          <a:ln w="12700">
            <a:noFill/>
          </a:ln>
        </p:spPr>
        <p:txBody>
          <a:bodyPr>
            <a:spAutoFit/>
          </a:bodyPr>
          <a:lstStyle/>
          <a:p>
            <a:pPr eaLnBrk="0" hangingPunct="0"/>
            <a:r>
              <a:rPr lang="en-US" altLang="zh-CN" sz="1600" b="1" dirty="0">
                <a:latin typeface="Times New Roman" panose="02020603050405020304" pitchFamily="18" charset="0"/>
              </a:rPr>
              <a:t>OF    </a:t>
            </a:r>
            <a:r>
              <a:rPr lang="en-US" altLang="zh-CN" sz="1600" b="1" dirty="0">
                <a:solidFill>
                  <a:srgbClr val="FF0000"/>
                </a:solidFill>
                <a:latin typeface="Times New Roman" panose="02020603050405020304" pitchFamily="18" charset="0"/>
              </a:rPr>
              <a:t>DF    IF    TF     </a:t>
            </a:r>
            <a:r>
              <a:rPr lang="en-US" altLang="zh-CN" sz="1600" b="1" dirty="0">
                <a:latin typeface="Times New Roman" panose="02020603050405020304" pitchFamily="18" charset="0"/>
              </a:rPr>
              <a:t>SF    ZF            AF             PF             CF</a:t>
            </a:r>
          </a:p>
        </p:txBody>
      </p:sp>
      <p:sp>
        <p:nvSpPr>
          <p:cNvPr id="77853" name="矩形 77852"/>
          <p:cNvSpPr/>
          <p:nvPr/>
        </p:nvSpPr>
        <p:spPr>
          <a:xfrm>
            <a:off x="610835" y="4750112"/>
            <a:ext cx="8084256" cy="1785104"/>
          </a:xfrm>
          <a:prstGeom prst="rect">
            <a:avLst/>
          </a:prstGeom>
          <a:noFill/>
          <a:ln w="9525">
            <a:noFill/>
          </a:ln>
        </p:spPr>
        <p:txBody>
          <a:bodyPr wrap="square">
            <a:spAutoFit/>
          </a:bodyPr>
          <a:lstStyle/>
          <a:p>
            <a:pPr eaLnBrk="0" hangingPunct="0">
              <a:spcBef>
                <a:spcPts val="600"/>
              </a:spcBef>
            </a:pPr>
            <a:r>
              <a:rPr lang="zh-CN" altLang="en-US" sz="2000" b="0" dirty="0">
                <a:latin typeface="华文宋体" panose="02010600040101010101" charset="-122"/>
                <a:ea typeface="华文宋体" panose="02010600040101010101" charset="-122"/>
              </a:rPr>
              <a:t>注：指令的执行与标志有很大关系。</a:t>
            </a:r>
          </a:p>
          <a:p>
            <a:pPr eaLnBrk="0" hangingPunct="0">
              <a:spcBef>
                <a:spcPts val="600"/>
              </a:spcBef>
            </a:pPr>
            <a:r>
              <a:rPr lang="zh-CN" altLang="en-US" sz="2000" b="0" dirty="0">
                <a:solidFill>
                  <a:srgbClr val="FF3300"/>
                </a:solidFill>
                <a:latin typeface="华文宋体" panose="02010600040101010101" charset="-122"/>
                <a:ea typeface="华文宋体" panose="02010600040101010101" charset="-122"/>
              </a:rPr>
              <a:t>状态标志：</a:t>
            </a:r>
            <a:r>
              <a:rPr lang="zh-CN" altLang="en-US" sz="2000" b="0" dirty="0">
                <a:latin typeface="华文宋体" panose="02010600040101010101" charset="-122"/>
                <a:ea typeface="华文宋体" panose="02010600040101010101" charset="-122"/>
              </a:rPr>
              <a:t>用来记录程序运行结果的状态信息，许多指令的执行都将相应地设置它。</a:t>
            </a:r>
          </a:p>
          <a:p>
            <a:pPr eaLnBrk="0" hangingPunct="0">
              <a:spcBef>
                <a:spcPts val="600"/>
              </a:spcBef>
            </a:pPr>
            <a:r>
              <a:rPr lang="zh-CN" altLang="en-US" sz="2000" b="0" dirty="0">
                <a:solidFill>
                  <a:srgbClr val="FF3300"/>
                </a:solidFill>
                <a:latin typeface="华文宋体" panose="02010600040101010101" charset="-122"/>
                <a:ea typeface="华文宋体" panose="02010600040101010101" charset="-122"/>
              </a:rPr>
              <a:t>控制标志：</a:t>
            </a:r>
            <a:r>
              <a:rPr lang="zh-CN" altLang="en-US" sz="2000" b="0" dirty="0">
                <a:latin typeface="华文宋体" panose="02010600040101010101" charset="-122"/>
                <a:ea typeface="华文宋体" panose="02010600040101010101" charset="-122"/>
              </a:rPr>
              <a:t>可由程序根据需要用指令设置，用于控制处理器执行指令的方式。</a:t>
            </a:r>
          </a:p>
        </p:txBody>
      </p:sp>
      <p:sp>
        <p:nvSpPr>
          <p:cNvPr id="77854" name="直接连接符 77853"/>
          <p:cNvSpPr/>
          <p:nvPr/>
        </p:nvSpPr>
        <p:spPr>
          <a:xfrm>
            <a:off x="1676400" y="5486400"/>
            <a:ext cx="838200" cy="0"/>
          </a:xfrm>
          <a:prstGeom prst="line">
            <a:avLst/>
          </a:prstGeom>
          <a:ln w="9525" cap="flat" cmpd="sng">
            <a:solidFill>
              <a:schemeClr val="bg1"/>
            </a:solidFill>
            <a:prstDash val="solid"/>
            <a:miter/>
            <a:headEnd type="none" w="med" len="med"/>
            <a:tailEnd type="none" w="med" len="med"/>
          </a:ln>
        </p:spPr>
      </p:sp>
      <p:sp>
        <p:nvSpPr>
          <p:cNvPr id="32"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27" name="TextBox 26">
            <a:extLst>
              <a:ext uri="{FF2B5EF4-FFF2-40B4-BE49-F238E27FC236}">
                <a16:creationId xmlns:a16="http://schemas.microsoft.com/office/drawing/2014/main" id="{BE8EF99F-4A15-5441-B146-2EB704677898}"/>
              </a:ext>
            </a:extLst>
          </p:cNvPr>
          <p:cNvSpPr txBox="1"/>
          <p:nvPr/>
        </p:nvSpPr>
        <p:spPr>
          <a:xfrm>
            <a:off x="2138888" y="5486400"/>
            <a:ext cx="4572085" cy="400110"/>
          </a:xfrm>
          <a:prstGeom prst="rect">
            <a:avLst/>
          </a:prstGeom>
          <a:noFill/>
          <a:ln w="12700">
            <a:solidFill>
              <a:srgbClr val="3333FF"/>
            </a:solidFill>
          </a:ln>
        </p:spPr>
        <p:txBody>
          <a:bodyPr wrap="none" rtlCol="0">
            <a:spAutoFit/>
          </a:bodyPr>
          <a:lstStyle/>
          <a:p>
            <a:r>
              <a:rPr lang="zh-CN" altLang="en-US" sz="2000" dirty="0">
                <a:solidFill>
                  <a:srgbClr val="FF0000"/>
                </a:solidFill>
              </a:rPr>
              <a:t>往往作为条件转移指令的转移控制条件</a:t>
            </a:r>
            <a:endParaRPr lang="en-CN" sz="2000" dirty="0">
              <a:solidFill>
                <a:srgbClr val="FF0000"/>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文本框 118789"/>
          <p:cNvSpPr txBox="1"/>
          <p:nvPr/>
        </p:nvSpPr>
        <p:spPr>
          <a:xfrm>
            <a:off x="457200" y="1088740"/>
            <a:ext cx="8382000" cy="5324535"/>
          </a:xfrm>
          <a:prstGeom prst="rect">
            <a:avLst/>
          </a:prstGeom>
          <a:noFill/>
          <a:ln w="9525">
            <a:noFill/>
          </a:ln>
        </p:spPr>
        <p:txBody>
          <a:bodyPr>
            <a:spAutoFit/>
          </a:bodyPr>
          <a:lstStyle/>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进位标志</a:t>
            </a:r>
            <a:r>
              <a:rPr lang="en-US" altLang="zh-CN" sz="2000" dirty="0">
                <a:solidFill>
                  <a:schemeClr val="accent2"/>
                </a:solidFill>
                <a:latin typeface="华文宋体" panose="02010600040101010101" charset="-122"/>
                <a:ea typeface="华文宋体" panose="02010600040101010101" charset="-122"/>
              </a:rPr>
              <a:t>CF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Carry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sz="2000" b="1" dirty="0">
                <a:solidFill>
                  <a:srgbClr val="FF3300"/>
                </a:solidFill>
                <a:latin typeface="华文宋体" panose="02010600040101010101" charset="-122"/>
                <a:ea typeface="华文宋体" panose="02010600040101010101" charset="-122"/>
              </a:rPr>
              <a:t>当运算结果的最高位（</a:t>
            </a:r>
            <a:r>
              <a:rPr lang="zh-CN" altLang="en-US" sz="2000" dirty="0">
                <a:solidFill>
                  <a:srgbClr val="FF3300"/>
                </a:solidFill>
                <a:latin typeface="华文宋体" panose="02010600040101010101" charset="-122"/>
                <a:ea typeface="华文宋体" panose="02010600040101010101" charset="-122"/>
              </a:rPr>
              <a:t>第</a:t>
            </a:r>
            <a:r>
              <a:rPr lang="en-US" altLang="zh-CN" sz="2000" dirty="0">
                <a:solidFill>
                  <a:srgbClr val="FF3300"/>
                </a:solidFill>
                <a:latin typeface="华文宋体" panose="02010600040101010101" charset="-122"/>
                <a:ea typeface="华文宋体" panose="02010600040101010101" charset="-122"/>
              </a:rPr>
              <a:t>7</a:t>
            </a:r>
            <a:r>
              <a:rPr lang="zh-CN" altLang="en-US" sz="2000" dirty="0">
                <a:solidFill>
                  <a:srgbClr val="FF3300"/>
                </a:solidFill>
                <a:latin typeface="华文宋体" panose="02010600040101010101" charset="-122"/>
                <a:ea typeface="华文宋体" panose="02010600040101010101" charset="-122"/>
              </a:rPr>
              <a:t>或</a:t>
            </a:r>
            <a:r>
              <a:rPr lang="en-US" altLang="zh-CN" sz="2000" dirty="0">
                <a:solidFill>
                  <a:srgbClr val="FF3300"/>
                </a:solidFill>
                <a:latin typeface="华文宋体" panose="02010600040101010101" charset="-122"/>
                <a:ea typeface="华文宋体" panose="02010600040101010101" charset="-122"/>
              </a:rPr>
              <a:t>15</a:t>
            </a:r>
            <a:r>
              <a:rPr lang="zh-CN" altLang="en-US" sz="2000" dirty="0">
                <a:solidFill>
                  <a:srgbClr val="FF3300"/>
                </a:solidFill>
                <a:latin typeface="华文宋体" panose="02010600040101010101" charset="-122"/>
                <a:ea typeface="华文宋体" panose="02010600040101010101" charset="-122"/>
              </a:rPr>
              <a:t>位</a:t>
            </a:r>
            <a:r>
              <a:rPr lang="zh-CN" altLang="en-US" sz="2000" b="1" dirty="0">
                <a:solidFill>
                  <a:srgbClr val="FF3300"/>
                </a:solidFill>
                <a:latin typeface="华文宋体" panose="02010600040101010101" charset="-122"/>
                <a:ea typeface="华文宋体" panose="02010600040101010101" charset="-122"/>
              </a:rPr>
              <a:t>）有进位（加法）或借位（减法）时，进位标志置</a:t>
            </a:r>
            <a:r>
              <a:rPr lang="en-US" altLang="zh-CN" sz="2000" b="1" dirty="0">
                <a:solidFill>
                  <a:srgbClr val="FF3300"/>
                </a:solidFill>
                <a:latin typeface="华文宋体" panose="02010600040101010101" charset="-122"/>
                <a:ea typeface="华文宋体" panose="02010600040101010101" charset="-122"/>
              </a:rPr>
              <a:t>1</a:t>
            </a:r>
            <a:r>
              <a:rPr lang="zh-CN" altLang="en-US" sz="2000" b="1" dirty="0">
                <a:solidFill>
                  <a:srgbClr val="FF3300"/>
                </a:solidFill>
                <a:latin typeface="华文宋体" panose="02010600040101010101" charset="-122"/>
                <a:ea typeface="华文宋体" panose="02010600040101010101" charset="-122"/>
              </a:rPr>
              <a:t>，即</a:t>
            </a:r>
            <a:r>
              <a:rPr lang="en-US" altLang="zh-CN" sz="2000" b="1" dirty="0">
                <a:solidFill>
                  <a:srgbClr val="FF3300"/>
                </a:solidFill>
                <a:latin typeface="华文宋体" panose="02010600040101010101" charset="-122"/>
                <a:ea typeface="华文宋体" panose="02010600040101010101" charset="-122"/>
              </a:rPr>
              <a:t>CF = 1</a:t>
            </a:r>
            <a:r>
              <a:rPr lang="zh-CN" altLang="en-US" sz="2000" b="1" dirty="0">
                <a:solidFill>
                  <a:srgbClr val="FF3300"/>
                </a:solidFill>
                <a:latin typeface="华文宋体" panose="02010600040101010101" charset="-122"/>
                <a:ea typeface="华文宋体" panose="02010600040101010101" charset="-122"/>
              </a:rPr>
              <a:t>；否则</a:t>
            </a:r>
            <a:r>
              <a:rPr lang="en-US" altLang="zh-CN" sz="2000" b="1" dirty="0">
                <a:solidFill>
                  <a:srgbClr val="FF3300"/>
                </a:solidFill>
                <a:latin typeface="华文宋体" panose="02010600040101010101" charset="-122"/>
                <a:ea typeface="华文宋体" panose="02010600040101010101" charset="-122"/>
              </a:rPr>
              <a:t>CF = 0</a:t>
            </a:r>
            <a:r>
              <a:rPr lang="zh-CN" altLang="en-US" sz="2000" b="1" dirty="0">
                <a:solidFill>
                  <a:srgbClr val="FF3300"/>
                </a:solidFill>
                <a:latin typeface="华文宋体" panose="02010600040101010101" charset="-122"/>
                <a:ea typeface="华文宋体" panose="02010600040101010101" charset="-122"/>
              </a:rPr>
              <a:t>。</a:t>
            </a:r>
          </a:p>
          <a:p>
            <a:pPr lvl="1" eaLnBrk="0" hangingPunct="0">
              <a:spcBef>
                <a:spcPts val="600"/>
              </a:spcBef>
            </a:pPr>
            <a:r>
              <a:rPr lang="en-US" altLang="zh-CN" sz="2000" b="1" dirty="0">
                <a:latin typeface="华文宋体" panose="02010600040101010101" charset="-122"/>
                <a:ea typeface="华文宋体" panose="02010600040101010101" charset="-122"/>
              </a:rPr>
              <a:t>3AH + 7CH</a:t>
            </a:r>
            <a:r>
              <a:rPr lang="zh-CN" altLang="en-US" sz="2000" b="1" dirty="0">
                <a:latin typeface="华文宋体" panose="02010600040101010101" charset="-122"/>
                <a:ea typeface="华文宋体" panose="02010600040101010101" charset="-122"/>
              </a:rPr>
              <a:t>＝</a:t>
            </a:r>
            <a:r>
              <a:rPr lang="en-US" altLang="zh-CN" sz="2000" b="1" dirty="0">
                <a:latin typeface="华文宋体" panose="02010600040101010101" charset="-122"/>
                <a:ea typeface="华文宋体" panose="02010600040101010101" charset="-122"/>
              </a:rPr>
              <a:t>B6H</a:t>
            </a:r>
            <a:r>
              <a:rPr lang="zh-CN" altLang="en-US" sz="2000" b="1" dirty="0">
                <a:latin typeface="华文宋体" panose="02010600040101010101" charset="-122"/>
                <a:ea typeface="华文宋体" panose="02010600040101010101" charset="-122"/>
              </a:rPr>
              <a:t>，没有进位：</a:t>
            </a:r>
            <a:r>
              <a:rPr lang="en-US" altLang="zh-CN" sz="2000" b="1" dirty="0">
                <a:latin typeface="华文宋体" panose="02010600040101010101" charset="-122"/>
                <a:ea typeface="华文宋体" panose="02010600040101010101" charset="-122"/>
              </a:rPr>
              <a:t>CF = 0</a:t>
            </a:r>
          </a:p>
          <a:p>
            <a:pPr lvl="1" eaLnBrk="0" hangingPunct="0">
              <a:spcBef>
                <a:spcPts val="600"/>
              </a:spcBef>
            </a:pPr>
            <a:r>
              <a:rPr lang="en-US" altLang="zh-CN" sz="2000" b="1" dirty="0">
                <a:latin typeface="华文宋体" panose="02010600040101010101" charset="-122"/>
                <a:ea typeface="华文宋体" panose="02010600040101010101" charset="-122"/>
              </a:rPr>
              <a:t>AAH + 7CH</a:t>
            </a:r>
            <a:r>
              <a:rPr lang="zh-CN" altLang="en-US" sz="2000" b="1" dirty="0">
                <a:latin typeface="华文宋体" panose="02010600040101010101" charset="-122"/>
                <a:ea typeface="华文宋体" panose="02010600040101010101" charset="-122"/>
              </a:rPr>
              <a:t>＝（</a:t>
            </a:r>
            <a:r>
              <a:rPr lang="en-US" altLang="zh-CN" sz="2000" b="1" dirty="0">
                <a:latin typeface="华文宋体" panose="02010600040101010101" charset="-122"/>
                <a:ea typeface="华文宋体" panose="02010600040101010101" charset="-122"/>
              </a:rPr>
              <a:t>1</a:t>
            </a:r>
            <a:r>
              <a:rPr lang="zh-CN" altLang="en-US" sz="2000" b="1" dirty="0">
                <a:latin typeface="华文宋体" panose="02010600040101010101" charset="-122"/>
                <a:ea typeface="华文宋体" panose="02010600040101010101" charset="-122"/>
              </a:rPr>
              <a:t>）</a:t>
            </a:r>
            <a:r>
              <a:rPr lang="en-US" altLang="zh-CN" sz="2000" b="1" dirty="0">
                <a:latin typeface="华文宋体" panose="02010600040101010101" charset="-122"/>
                <a:ea typeface="华文宋体" panose="02010600040101010101" charset="-122"/>
              </a:rPr>
              <a:t>26H</a:t>
            </a:r>
            <a:r>
              <a:rPr lang="zh-CN" altLang="en-US" sz="2000" b="1" dirty="0">
                <a:latin typeface="华文宋体" panose="02010600040101010101" charset="-122"/>
                <a:ea typeface="华文宋体" panose="02010600040101010101" charset="-122"/>
              </a:rPr>
              <a:t>，有进位：</a:t>
            </a:r>
            <a:r>
              <a:rPr lang="en-US" altLang="zh-CN" sz="2000" b="1" dirty="0">
                <a:latin typeface="华文宋体" panose="02010600040101010101" charset="-122"/>
                <a:ea typeface="华文宋体" panose="02010600040101010101" charset="-122"/>
              </a:rPr>
              <a:t>CF = 1</a:t>
            </a: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使用场合：多字节运算，无符号数比较大小和移位操作时，用到该标志。</a:t>
            </a:r>
            <a:endParaRPr lang="en-US" altLang="zh-CN" sz="2000" dirty="0">
              <a:solidFill>
                <a:schemeClr val="accent2"/>
              </a:solidFill>
              <a:latin typeface="华文宋体" panose="02010600040101010101" charset="-122"/>
              <a:ea typeface="华文宋体" panose="02010600040101010101" charset="-122"/>
            </a:endParaRPr>
          </a:p>
          <a:p>
            <a:pPr eaLnBrk="0" hangingPunct="0">
              <a:spcBef>
                <a:spcPts val="600"/>
              </a:spcBef>
            </a:pPr>
            <a:endParaRPr lang="en-US" altLang="zh-CN" sz="2000" b="1" dirty="0">
              <a:latin typeface="华文宋体" panose="02010600040101010101" charset="-122"/>
              <a:ea typeface="华文宋体" panose="02010600040101010101" charset="-122"/>
            </a:endParaRPr>
          </a:p>
          <a:p>
            <a:pPr eaLnBrk="0" hangingPunct="0">
              <a:spcBef>
                <a:spcPts val="600"/>
              </a:spcBef>
            </a:pPr>
            <a:endParaRPr lang="en-US" altLang="zh-CN" sz="2000" b="1" dirty="0">
              <a:latin typeface="华文宋体" panose="02010600040101010101" charset="-122"/>
              <a:ea typeface="华文宋体" panose="02010600040101010101" charset="-122"/>
            </a:endParaRP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零标志</a:t>
            </a:r>
            <a:r>
              <a:rPr lang="en-US" altLang="zh-CN" sz="2000" dirty="0">
                <a:solidFill>
                  <a:schemeClr val="accent2"/>
                </a:solidFill>
                <a:latin typeface="华文宋体" panose="02010600040101010101" charset="-122"/>
                <a:ea typeface="华文宋体" panose="02010600040101010101" charset="-122"/>
              </a:rPr>
              <a:t>ZF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Zero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buClr>
                <a:schemeClr val="folHlink"/>
              </a:buClr>
              <a:buSzPct val="100000"/>
              <a:buFont typeface="Wingdings" panose="05000000000000000000" pitchFamily="2" charset="2"/>
              <a:buChar char="n"/>
            </a:pPr>
            <a:r>
              <a:rPr lang="zh-CN" altLang="en-US" sz="2000" dirty="0">
                <a:solidFill>
                  <a:srgbClr val="FF3300"/>
                </a:solidFill>
                <a:latin typeface="华文宋体" panose="02010600040101010101" charset="-122"/>
                <a:ea typeface="华文宋体" panose="02010600040101010101" charset="-122"/>
              </a:rPr>
              <a:t>若运算结果为</a:t>
            </a:r>
            <a:r>
              <a:rPr lang="en-US" altLang="zh-CN" sz="2000" dirty="0">
                <a:solidFill>
                  <a:srgbClr val="FF3300"/>
                </a:solidFill>
                <a:latin typeface="华文宋体" panose="02010600040101010101" charset="-122"/>
                <a:ea typeface="华文宋体" panose="02010600040101010101" charset="-122"/>
              </a:rPr>
              <a:t>0</a:t>
            </a:r>
            <a:r>
              <a:rPr lang="zh-CN" altLang="en-US" sz="2000" dirty="0">
                <a:solidFill>
                  <a:srgbClr val="FF3300"/>
                </a:solidFill>
                <a:latin typeface="华文宋体" panose="02010600040101010101" charset="-122"/>
                <a:ea typeface="华文宋体" panose="02010600040101010101" charset="-122"/>
              </a:rPr>
              <a:t>，则</a:t>
            </a:r>
            <a:r>
              <a:rPr lang="en-US" altLang="zh-CN" sz="2000" dirty="0">
                <a:solidFill>
                  <a:srgbClr val="FF3300"/>
                </a:solidFill>
                <a:latin typeface="华文宋体" panose="02010600040101010101" charset="-122"/>
                <a:ea typeface="华文宋体" panose="02010600040101010101" charset="-122"/>
              </a:rPr>
              <a:t>ZF = 1</a:t>
            </a:r>
            <a:r>
              <a:rPr lang="zh-CN" altLang="en-US" sz="2000" dirty="0">
                <a:solidFill>
                  <a:srgbClr val="FF3300"/>
                </a:solidFill>
                <a:latin typeface="华文宋体" panose="02010600040101010101" charset="-122"/>
                <a:ea typeface="华文宋体" panose="02010600040101010101" charset="-122"/>
              </a:rPr>
              <a:t>，否则</a:t>
            </a:r>
            <a:r>
              <a:rPr lang="en-US" altLang="zh-CN" sz="2000" dirty="0">
                <a:solidFill>
                  <a:srgbClr val="FF3300"/>
                </a:solidFill>
                <a:latin typeface="华文宋体" panose="02010600040101010101" charset="-122"/>
                <a:ea typeface="华文宋体" panose="02010600040101010101" charset="-122"/>
              </a:rPr>
              <a:t>ZF = 0</a:t>
            </a:r>
            <a:r>
              <a:rPr lang="zh-CN" altLang="en-US" sz="2000" dirty="0">
                <a:solidFill>
                  <a:srgbClr val="FF3300"/>
                </a:solidFill>
                <a:latin typeface="华文宋体" panose="02010600040101010101" charset="-122"/>
                <a:ea typeface="华文宋体" panose="02010600040101010101" charset="-122"/>
              </a:rPr>
              <a:t>。</a:t>
            </a:r>
          </a:p>
          <a:p>
            <a:pPr eaLnBrk="0" hangingPunct="0">
              <a:spcBef>
                <a:spcPts val="600"/>
              </a:spcBef>
              <a:buClr>
                <a:schemeClr val="folHlink"/>
              </a:buClr>
              <a:buSzPct val="100000"/>
              <a:buFont typeface="Wingdings" panose="05000000000000000000" pitchFamily="2" charset="2"/>
              <a:buChar char="n"/>
            </a:pPr>
            <a:r>
              <a:rPr lang="zh-CN" altLang="en-US" sz="2000" dirty="0">
                <a:latin typeface="华文宋体" panose="02010600040101010101" charset="-122"/>
                <a:ea typeface="华文宋体" panose="02010600040101010101" charset="-122"/>
              </a:rPr>
              <a:t>例如：</a:t>
            </a:r>
          </a:p>
          <a:p>
            <a:pPr lvl="1" eaLnBrk="0" hangingPunct="0">
              <a:spcBef>
                <a:spcPts val="600"/>
              </a:spcBef>
            </a:pPr>
            <a:r>
              <a:rPr lang="en-US" altLang="zh-CN" sz="2000" dirty="0">
                <a:latin typeface="华文宋体" panose="02010600040101010101" charset="-122"/>
                <a:ea typeface="华文宋体" panose="02010600040101010101" charset="-122"/>
              </a:rPr>
              <a:t>3AH + 7CH</a:t>
            </a:r>
            <a:r>
              <a:rPr lang="zh-CN" altLang="en-US" sz="2000" dirty="0">
                <a:latin typeface="华文宋体" panose="02010600040101010101" charset="-122"/>
                <a:ea typeface="华文宋体" panose="02010600040101010101" charset="-122"/>
              </a:rPr>
              <a:t>＝</a:t>
            </a:r>
            <a:r>
              <a:rPr lang="en-US" altLang="zh-CN" sz="2000" dirty="0">
                <a:latin typeface="华文宋体" panose="02010600040101010101" charset="-122"/>
                <a:ea typeface="华文宋体" panose="02010600040101010101" charset="-122"/>
              </a:rPr>
              <a:t>B6H</a:t>
            </a:r>
            <a:r>
              <a:rPr lang="zh-CN" altLang="en-US" sz="2000" dirty="0">
                <a:latin typeface="华文宋体" panose="02010600040101010101" charset="-122"/>
                <a:ea typeface="华文宋体" panose="02010600040101010101" charset="-122"/>
              </a:rPr>
              <a:t>，结果不是零：</a:t>
            </a:r>
            <a:r>
              <a:rPr lang="en-US" altLang="zh-CN" sz="2000" dirty="0">
                <a:latin typeface="华文宋体" panose="02010600040101010101" charset="-122"/>
                <a:ea typeface="华文宋体" panose="02010600040101010101" charset="-122"/>
              </a:rPr>
              <a:t>ZF = 0</a:t>
            </a:r>
          </a:p>
          <a:p>
            <a:pPr lvl="1" eaLnBrk="0" hangingPunct="0">
              <a:spcBef>
                <a:spcPts val="600"/>
              </a:spcBef>
            </a:pPr>
            <a:r>
              <a:rPr lang="en-US" altLang="zh-CN" sz="2000" dirty="0">
                <a:latin typeface="华文宋体" panose="02010600040101010101" charset="-122"/>
                <a:ea typeface="华文宋体" panose="02010600040101010101" charset="-122"/>
              </a:rPr>
              <a:t>84H + 7CH</a:t>
            </a:r>
            <a:r>
              <a:rPr lang="zh-CN" altLang="en-US" sz="2000" dirty="0">
                <a:latin typeface="华文宋体" panose="02010600040101010101" charset="-122"/>
                <a:ea typeface="华文宋体" panose="02010600040101010101" charset="-122"/>
              </a:rPr>
              <a:t>＝（</a:t>
            </a:r>
            <a:r>
              <a:rPr lang="en-US" altLang="zh-CN" sz="2000" dirty="0">
                <a:latin typeface="华文宋体" panose="02010600040101010101" charset="-122"/>
                <a:ea typeface="华文宋体" panose="02010600040101010101" charset="-122"/>
              </a:rPr>
              <a:t>1</a:t>
            </a:r>
            <a:r>
              <a:rPr lang="zh-CN" altLang="en-US" sz="2000" dirty="0">
                <a:latin typeface="华文宋体" panose="02010600040101010101" charset="-122"/>
                <a:ea typeface="华文宋体" panose="02010600040101010101" charset="-122"/>
              </a:rPr>
              <a:t>）</a:t>
            </a:r>
            <a:r>
              <a:rPr lang="en-US" altLang="zh-CN" sz="2000" dirty="0">
                <a:latin typeface="华文宋体" panose="02010600040101010101" charset="-122"/>
                <a:ea typeface="华文宋体" panose="02010600040101010101" charset="-122"/>
              </a:rPr>
              <a:t>00H</a:t>
            </a:r>
            <a:r>
              <a:rPr lang="zh-CN" altLang="en-US" sz="2000" dirty="0">
                <a:latin typeface="华文宋体" panose="02010600040101010101" charset="-122"/>
                <a:ea typeface="华文宋体" panose="02010600040101010101" charset="-122"/>
              </a:rPr>
              <a:t>，结果是零：</a:t>
            </a:r>
            <a:r>
              <a:rPr lang="en-US" altLang="zh-CN" sz="2000" dirty="0">
                <a:latin typeface="华文宋体" panose="02010600040101010101" charset="-122"/>
                <a:ea typeface="华文宋体" panose="02010600040101010101" charset="-122"/>
              </a:rPr>
              <a:t>ZF = 1</a:t>
            </a: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使用场合：需判断运算结果是否为</a:t>
            </a:r>
            <a:r>
              <a:rPr lang="en-US" altLang="zh-CN" sz="2000" dirty="0">
                <a:solidFill>
                  <a:schemeClr val="accent2"/>
                </a:solidFill>
                <a:latin typeface="华文宋体" panose="02010600040101010101" charset="-122"/>
                <a:ea typeface="华文宋体" panose="02010600040101010101" charset="-122"/>
              </a:rPr>
              <a:t>0</a:t>
            </a:r>
            <a:r>
              <a:rPr lang="zh-CN" altLang="en-US" sz="2000" dirty="0">
                <a:solidFill>
                  <a:schemeClr val="accent2"/>
                </a:solidFill>
                <a:latin typeface="华文宋体" panose="02010600040101010101" charset="-122"/>
                <a:ea typeface="华文宋体" panose="02010600040101010101" charset="-122"/>
              </a:rPr>
              <a:t>。</a:t>
            </a:r>
            <a:endParaRPr lang="zh-CN" altLang="en-US" sz="2000" b="1" dirty="0">
              <a:latin typeface="华文新魏" panose="02010800040101010101" pitchFamily="2" charset="-122"/>
              <a:ea typeface="华文新魏" panose="02010800040101010101" pitchFamily="2" charset="-122"/>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矩形 120837"/>
          <p:cNvSpPr/>
          <p:nvPr/>
        </p:nvSpPr>
        <p:spPr>
          <a:xfrm>
            <a:off x="238125" y="1514475"/>
            <a:ext cx="4038600" cy="438150"/>
          </a:xfrm>
          <a:solidFill>
            <a:srgbClr val="CCFFFF">
              <a:alpha val="100000"/>
            </a:srgbClr>
          </a:solidFill>
          <a:ln w="9525" cap="flat" cmpd="sng">
            <a:solidFill>
              <a:srgbClr val="000000">
                <a:alpha val="100000"/>
              </a:srgbClr>
            </a:solidFill>
            <a:prstDash val="solid"/>
            <a:headEnd type="none" w="med" len="med"/>
            <a:tailEnd type="none" w="med" len="med"/>
          </a:ln>
        </p:spPr>
        <p:txBody>
          <a:bodyPr vert="horz" wrap="square" lIns="91440" tIns="45720" rIns="91440" bIns="45720" anchor="t"/>
          <a:lstStyle/>
          <a:p>
            <a:pPr eaLnBrk="0" hangingPunct="0"/>
            <a:endParaRPr lang="zh-CN" altLang="en-US" b="1" dirty="0">
              <a:solidFill>
                <a:schemeClr val="accent2"/>
              </a:solidFill>
              <a:effectLst>
                <a:outerShdw blurRad="38100" dist="38100" dir="2700000">
                  <a:srgbClr val="000000"/>
                </a:outerShdw>
              </a:effectLst>
              <a:latin typeface="华文新魏" panose="02010800040101010101" pitchFamily="2" charset="-122"/>
              <a:ea typeface="华文新魏" panose="02010800040101010101" pitchFamily="2" charset="-122"/>
            </a:endParaRPr>
          </a:p>
        </p:txBody>
      </p:sp>
      <p:sp>
        <p:nvSpPr>
          <p:cNvPr id="120839" name="矩形 120838"/>
          <p:cNvSpPr/>
          <p:nvPr/>
        </p:nvSpPr>
        <p:spPr>
          <a:xfrm>
            <a:off x="457200" y="1016732"/>
            <a:ext cx="8219256" cy="5184576"/>
          </a:xfrm>
          <a:noFill/>
          <a:ln w="9525">
            <a:noFill/>
          </a:ln>
        </p:spPr>
        <p:txBody>
          <a:bodyPr vert="horz" wrap="square" lIns="91440" tIns="45720" rIns="91440" bIns="45720" anchor="t"/>
          <a:lstStyle/>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符号标志</a:t>
            </a:r>
            <a:r>
              <a:rPr lang="en-US" altLang="zh-CN" dirty="0">
                <a:solidFill>
                  <a:schemeClr val="accent2"/>
                </a:solidFill>
                <a:latin typeface="华文宋体" panose="02010600040101010101" charset="-122"/>
                <a:ea typeface="华文宋体" panose="02010600040101010101" charset="-122"/>
              </a:rPr>
              <a:t>SF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Sign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b="0" dirty="0">
                <a:solidFill>
                  <a:srgbClr val="FF3300"/>
                </a:solidFill>
                <a:latin typeface="华文宋体" panose="02010600040101010101" charset="-122"/>
                <a:ea typeface="华文宋体" panose="02010600040101010101" charset="-122"/>
              </a:rPr>
              <a:t>运算结果最高位为</a:t>
            </a:r>
            <a:r>
              <a:rPr lang="en-US" altLang="zh-CN" b="0" dirty="0">
                <a:solidFill>
                  <a:srgbClr val="FF3300"/>
                </a:solidFill>
                <a:latin typeface="华文宋体" panose="02010600040101010101" charset="-122"/>
                <a:ea typeface="华文宋体" panose="02010600040101010101" charset="-122"/>
              </a:rPr>
              <a:t>1</a:t>
            </a:r>
            <a:r>
              <a:rPr lang="zh-CN" altLang="en-US" b="0" dirty="0">
                <a:solidFill>
                  <a:srgbClr val="FF3300"/>
                </a:solidFill>
                <a:latin typeface="华文宋体" panose="02010600040101010101" charset="-122"/>
                <a:ea typeface="华文宋体" panose="02010600040101010101" charset="-122"/>
              </a:rPr>
              <a:t>，则</a:t>
            </a:r>
            <a:r>
              <a:rPr lang="en-US" altLang="zh-CN" b="0" dirty="0">
                <a:solidFill>
                  <a:srgbClr val="FF3300"/>
                </a:solidFill>
                <a:latin typeface="华文宋体" panose="02010600040101010101" charset="-122"/>
                <a:ea typeface="华文宋体" panose="02010600040101010101" charset="-122"/>
              </a:rPr>
              <a:t>SF = 1</a:t>
            </a:r>
            <a:r>
              <a:rPr lang="zh-CN" altLang="en-US" b="0" dirty="0">
                <a:solidFill>
                  <a:srgbClr val="FF3300"/>
                </a:solidFill>
                <a:latin typeface="华文宋体" panose="02010600040101010101" charset="-122"/>
                <a:ea typeface="华文宋体" panose="02010600040101010101" charset="-122"/>
              </a:rPr>
              <a:t>（结果为负）；否则</a:t>
            </a:r>
            <a:r>
              <a:rPr lang="en-US" altLang="zh-CN" b="0" dirty="0">
                <a:solidFill>
                  <a:srgbClr val="FF3300"/>
                </a:solidFill>
                <a:latin typeface="华文宋体" panose="02010600040101010101" charset="-122"/>
                <a:ea typeface="华文宋体" panose="02010600040101010101" charset="-122"/>
              </a:rPr>
              <a:t>SF = 0</a:t>
            </a:r>
            <a:r>
              <a:rPr lang="zh-CN" altLang="en-US" b="0" dirty="0">
                <a:solidFill>
                  <a:srgbClr val="FF3300"/>
                </a:solidFill>
                <a:latin typeface="华文宋体" panose="02010600040101010101" charset="-122"/>
                <a:ea typeface="华文宋体" panose="02010600040101010101" charset="-122"/>
              </a:rPr>
              <a:t> （结果为正）。用于有符号数的运算。</a:t>
            </a:r>
          </a:p>
          <a:p>
            <a:pPr lvl="1" eaLnBrk="0" hangingPunct="0">
              <a:spcBef>
                <a:spcPts val="600"/>
              </a:spcBef>
            </a:pPr>
            <a:r>
              <a:rPr lang="en-US" altLang="zh-CN" b="0" dirty="0">
                <a:latin typeface="华文宋体" panose="02010600040101010101" charset="-122"/>
                <a:ea typeface="华文宋体" panose="02010600040101010101" charset="-122"/>
              </a:rPr>
              <a:t>3AH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B6H</a:t>
            </a:r>
            <a:r>
              <a:rPr lang="zh-CN" altLang="en-US" b="0" dirty="0">
                <a:latin typeface="华文宋体" panose="02010600040101010101" charset="-122"/>
                <a:ea typeface="华文宋体" panose="02010600040101010101" charset="-122"/>
              </a:rPr>
              <a:t>，最高位</a:t>
            </a:r>
            <a:r>
              <a:rPr lang="en-US" altLang="zh-CN" b="0" dirty="0">
                <a:latin typeface="华文宋体" panose="02010600040101010101" charset="-122"/>
                <a:ea typeface="华文宋体" panose="02010600040101010101" charset="-122"/>
              </a:rPr>
              <a:t>D7</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SF = 1</a:t>
            </a:r>
          </a:p>
          <a:p>
            <a:pPr lvl="1" eaLnBrk="0" hangingPunct="0">
              <a:spcBef>
                <a:spcPts val="600"/>
              </a:spcBef>
            </a:pPr>
            <a:r>
              <a:rPr lang="en-US" altLang="zh-CN" b="0" dirty="0">
                <a:latin typeface="华文宋体" panose="02010600040101010101" charset="-122"/>
                <a:ea typeface="华文宋体" panose="02010600040101010101" charset="-122"/>
              </a:rPr>
              <a:t>84H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00H</a:t>
            </a:r>
            <a:r>
              <a:rPr lang="zh-CN" altLang="en-US" b="0" dirty="0">
                <a:latin typeface="华文宋体" panose="02010600040101010101" charset="-122"/>
                <a:ea typeface="华文宋体" panose="02010600040101010101" charset="-122"/>
              </a:rPr>
              <a:t>，最高位</a:t>
            </a:r>
            <a:r>
              <a:rPr lang="en-US" altLang="zh-CN" b="0" dirty="0">
                <a:latin typeface="华文宋体" panose="02010600040101010101" charset="-122"/>
                <a:ea typeface="华文宋体" panose="02010600040101010101" charset="-122"/>
              </a:rPr>
              <a:t>D7</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SF = 0</a:t>
            </a:r>
          </a:p>
          <a:p>
            <a:pPr lvl="1" eaLnBrk="0" hangingPunct="0">
              <a:spcBef>
                <a:spcPts val="600"/>
              </a:spcBef>
            </a:pPr>
            <a:endParaRPr lang="en-US" altLang="zh-CN" b="0" dirty="0">
              <a:latin typeface="华文宋体" panose="02010600040101010101" charset="-122"/>
              <a:ea typeface="华文宋体" panose="02010600040101010101" charset="-122"/>
            </a:endParaRPr>
          </a:p>
          <a:p>
            <a:pPr marL="0" lvl="1" eaLnBrk="0" hangingPunct="0">
              <a:spcBef>
                <a:spcPts val="600"/>
              </a:spcBef>
            </a:pPr>
            <a:r>
              <a:rPr lang="zh-CN" altLang="en-US" dirty="0">
                <a:solidFill>
                  <a:schemeClr val="accent2"/>
                </a:solidFill>
                <a:latin typeface="华文宋体" panose="02010600040101010101" charset="-122"/>
                <a:ea typeface="华文宋体" panose="02010600040101010101" charset="-122"/>
              </a:rPr>
              <a:t>奇偶标志</a:t>
            </a:r>
            <a:r>
              <a:rPr lang="en-US" altLang="zh-CN" dirty="0">
                <a:solidFill>
                  <a:schemeClr val="accent2"/>
                </a:solidFill>
                <a:latin typeface="华文宋体" panose="02010600040101010101" charset="-122"/>
                <a:ea typeface="华文宋体" panose="02010600040101010101" charset="-122"/>
              </a:rPr>
              <a:t>PF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Parity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dirty="0">
                <a:solidFill>
                  <a:srgbClr val="FF3300"/>
                </a:solidFill>
                <a:latin typeface="华文宋体" panose="02010600040101010101" charset="-122"/>
                <a:ea typeface="华文宋体" panose="02010600040101010101" charset="-122"/>
              </a:rPr>
              <a:t>当运算结果中</a:t>
            </a:r>
            <a:r>
              <a:rPr lang="en-US" altLang="zh-CN" dirty="0">
                <a:solidFill>
                  <a:srgbClr val="FF3300"/>
                </a:solidFill>
                <a:latin typeface="华文宋体" panose="02010600040101010101" charset="-122"/>
                <a:ea typeface="华文宋体" panose="02010600040101010101" charset="-122"/>
              </a:rPr>
              <a:t>1</a:t>
            </a:r>
            <a:r>
              <a:rPr lang="zh-CN" altLang="en-US" dirty="0">
                <a:solidFill>
                  <a:srgbClr val="FF3300"/>
                </a:solidFill>
                <a:latin typeface="华文宋体" panose="02010600040101010101" charset="-122"/>
                <a:ea typeface="华文宋体" panose="02010600040101010101" charset="-122"/>
              </a:rPr>
              <a:t>的个数为零或偶数时，</a:t>
            </a:r>
            <a:r>
              <a:rPr lang="en-US" altLang="zh-CN" dirty="0">
                <a:solidFill>
                  <a:srgbClr val="FF3300"/>
                </a:solidFill>
                <a:latin typeface="华文宋体" panose="02010600040101010101" charset="-122"/>
                <a:ea typeface="华文宋体" panose="02010600040101010101" charset="-122"/>
              </a:rPr>
              <a:t>PF = 1</a:t>
            </a:r>
            <a:r>
              <a:rPr lang="zh-CN" altLang="en-US" dirty="0">
                <a:solidFill>
                  <a:srgbClr val="FF3300"/>
                </a:solidFill>
                <a:latin typeface="华文宋体" panose="02010600040101010101" charset="-122"/>
                <a:ea typeface="华文宋体" panose="02010600040101010101" charset="-122"/>
              </a:rPr>
              <a:t>；否则</a:t>
            </a:r>
            <a:r>
              <a:rPr lang="en-US" altLang="zh-CN" dirty="0">
                <a:solidFill>
                  <a:srgbClr val="FF3300"/>
                </a:solidFill>
                <a:latin typeface="华文宋体" panose="02010600040101010101" charset="-122"/>
                <a:ea typeface="华文宋体" panose="02010600040101010101" charset="-122"/>
              </a:rPr>
              <a:t>PF = 0</a:t>
            </a:r>
            <a:r>
              <a:rPr lang="zh-CN" altLang="en-US" dirty="0">
                <a:solidFill>
                  <a:srgbClr val="FF3300"/>
                </a:solidFill>
                <a:latin typeface="华文宋体" panose="02010600040101010101" charset="-122"/>
                <a:ea typeface="华文宋体" panose="02010600040101010101" charset="-122"/>
              </a:rPr>
              <a:t>。</a:t>
            </a:r>
          </a:p>
          <a:p>
            <a:pPr eaLnBrk="0" hangingPunct="0">
              <a:spcBef>
                <a:spcPts val="600"/>
              </a:spcBef>
            </a:pPr>
            <a:r>
              <a:rPr lang="en-US" altLang="zh-CN" b="0" dirty="0">
                <a:latin typeface="华文宋体" panose="02010600040101010101" charset="-122"/>
                <a:ea typeface="华文宋体" panose="02010600040101010101" charset="-122"/>
              </a:rPr>
              <a:t>	</a:t>
            </a: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3AH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B6H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10110110B</a:t>
            </a:r>
            <a:endParaRPr lang="zh-CN" altLang="en-US" b="0" dirty="0">
              <a:latin typeface="华文宋体" panose="02010600040101010101" charset="-122"/>
              <a:ea typeface="华文宋体" panose="02010600040101010101" charset="-122"/>
            </a:endParaRPr>
          </a:p>
          <a:p>
            <a:pPr eaLnBrk="0" hangingPunct="0">
              <a:spcBef>
                <a:spcPts val="600"/>
              </a:spcBef>
            </a:pPr>
            <a:r>
              <a:rPr lang="zh-CN" altLang="en-US" b="0" dirty="0">
                <a:latin typeface="华文宋体" panose="02010600040101010101" charset="-122"/>
                <a:ea typeface="华文宋体" panose="02010600040101010101" charset="-122"/>
              </a:rPr>
              <a:t>结果中有</a:t>
            </a:r>
            <a:r>
              <a:rPr lang="en-US" altLang="zh-CN" b="0" dirty="0">
                <a:latin typeface="华文宋体" panose="02010600040101010101" charset="-122"/>
                <a:ea typeface="华文宋体" panose="02010600040101010101" charset="-122"/>
              </a:rPr>
              <a:t>5</a:t>
            </a:r>
            <a:r>
              <a:rPr lang="zh-CN" altLang="en-US" b="0" dirty="0">
                <a:latin typeface="华文宋体" panose="02010600040101010101" charset="-122"/>
                <a:ea typeface="华文宋体" panose="02010600040101010101" charset="-122"/>
              </a:rPr>
              <a:t>个</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，是奇数：</a:t>
            </a:r>
            <a:r>
              <a:rPr lang="en-US" altLang="zh-CN" b="0" dirty="0">
                <a:latin typeface="华文宋体" panose="02010600040101010101" charset="-122"/>
                <a:ea typeface="华文宋体" panose="02010600040101010101" charset="-122"/>
              </a:rPr>
              <a:t>PF = 0</a:t>
            </a:r>
          </a:p>
          <a:p>
            <a:pPr eaLnBrk="0" hangingPunct="0">
              <a:spcBef>
                <a:spcPts val="600"/>
              </a:spcBef>
            </a:pPr>
            <a:r>
              <a:rPr lang="en-US" altLang="zh-CN" b="0" dirty="0">
                <a:latin typeface="华文宋体" panose="02010600040101010101" charset="-122"/>
                <a:ea typeface="华文宋体" panose="02010600040101010101" charset="-122"/>
              </a:rPr>
              <a:t>       </a:t>
            </a:r>
            <a:r>
              <a:rPr lang="zh-CN" altLang="en-US" b="0" dirty="0">
                <a:latin typeface="华文宋体" panose="02010600040101010101" charset="-122"/>
                <a:ea typeface="华文宋体" panose="02010600040101010101" charset="-122"/>
              </a:rPr>
              <a:t>注意：</a:t>
            </a:r>
            <a:r>
              <a:rPr lang="en-US" altLang="zh-CN" b="0" dirty="0">
                <a:latin typeface="华文宋体" panose="02010600040101010101" charset="-122"/>
                <a:ea typeface="华文宋体" panose="02010600040101010101" charset="-122"/>
              </a:rPr>
              <a:t>PF</a:t>
            </a:r>
            <a:r>
              <a:rPr lang="zh-CN" altLang="en-US" b="0" dirty="0">
                <a:latin typeface="华文宋体" panose="02010600040101010101" charset="-122"/>
                <a:ea typeface="华文宋体" panose="02010600040101010101" charset="-122"/>
              </a:rPr>
              <a:t>标志仅反映</a:t>
            </a:r>
            <a:r>
              <a:rPr lang="zh-CN" altLang="en-US" b="0" dirty="0">
                <a:solidFill>
                  <a:schemeClr val="accent2"/>
                </a:solidFill>
                <a:latin typeface="华文宋体" panose="02010600040101010101" charset="-122"/>
                <a:ea typeface="华文宋体" panose="02010600040101010101" charset="-122"/>
              </a:rPr>
              <a:t>最低</a:t>
            </a:r>
            <a:r>
              <a:rPr lang="en-US" altLang="zh-CN" b="0" dirty="0">
                <a:solidFill>
                  <a:schemeClr val="accent2"/>
                </a:solidFill>
                <a:latin typeface="华文宋体" panose="02010600040101010101" charset="-122"/>
                <a:ea typeface="华文宋体" panose="02010600040101010101" charset="-122"/>
              </a:rPr>
              <a:t>8</a:t>
            </a:r>
            <a:r>
              <a:rPr lang="zh-CN" altLang="en-US" b="0" dirty="0">
                <a:solidFill>
                  <a:schemeClr val="accent2"/>
                </a:solidFill>
                <a:latin typeface="华文宋体" panose="02010600040101010101" charset="-122"/>
                <a:ea typeface="华文宋体" panose="02010600040101010101" charset="-122"/>
              </a:rPr>
              <a:t>位</a:t>
            </a:r>
            <a:r>
              <a:rPr lang="zh-CN" altLang="en-US" b="0" dirty="0">
                <a:latin typeface="华文宋体" panose="02010600040101010101" charset="-122"/>
                <a:ea typeface="华文宋体" panose="02010600040101010101" charset="-122"/>
              </a:rPr>
              <a:t>中“</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的个数是偶或奇，即使是进行</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位字操作。</a:t>
            </a:r>
            <a:endParaRPr lang="en-US" altLang="zh-CN" b="0" dirty="0">
              <a:latin typeface="华文宋体" panose="02010600040101010101" charset="-122"/>
              <a:ea typeface="华文宋体" panose="02010600040101010101" charset="-122"/>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矩形 79878"/>
          <p:cNvSpPr/>
          <p:nvPr/>
        </p:nvSpPr>
        <p:spPr>
          <a:xfrm>
            <a:off x="331415" y="1016732"/>
            <a:ext cx="8057009" cy="5508612"/>
          </a:xfrm>
          <a:noFill/>
          <a:ln w="9525">
            <a:noFill/>
          </a:ln>
        </p:spPr>
        <p:txBody>
          <a:bodyPr vert="horz" wrap="square" lIns="91440" tIns="45720" rIns="91440" bIns="45720" anchor="t"/>
          <a:lstStyle/>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溢出标志</a:t>
            </a:r>
            <a:r>
              <a:rPr lang="en-US" altLang="zh-CN" dirty="0">
                <a:solidFill>
                  <a:schemeClr val="accent2"/>
                </a:solidFill>
                <a:latin typeface="华文宋体" panose="02010600040101010101" charset="-122"/>
                <a:ea typeface="华文宋体" panose="02010600040101010101" charset="-122"/>
              </a:rPr>
              <a:t>OF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Overflow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b="1" dirty="0">
                <a:solidFill>
                  <a:srgbClr val="FF3300"/>
                </a:solidFill>
                <a:latin typeface="华文宋体" panose="02010600040101010101" charset="-122"/>
                <a:ea typeface="华文宋体" panose="02010600040101010101" charset="-122"/>
              </a:rPr>
              <a:t>若算术运算的结果有溢出，则</a:t>
            </a:r>
            <a:r>
              <a:rPr lang="en-US" altLang="zh-CN" b="1" dirty="0">
                <a:solidFill>
                  <a:srgbClr val="FF3300"/>
                </a:solidFill>
                <a:latin typeface="华文宋体" panose="02010600040101010101" charset="-122"/>
                <a:ea typeface="华文宋体" panose="02010600040101010101" charset="-122"/>
              </a:rPr>
              <a:t>OF=1</a:t>
            </a:r>
            <a:r>
              <a:rPr lang="zh-CN" altLang="en-US" b="1" dirty="0">
                <a:solidFill>
                  <a:srgbClr val="FF3300"/>
                </a:solidFill>
                <a:latin typeface="华文宋体" panose="02010600040101010101" charset="-122"/>
                <a:ea typeface="华文宋体" panose="02010600040101010101" charset="-122"/>
              </a:rPr>
              <a:t>；否则 </a:t>
            </a:r>
            <a:r>
              <a:rPr lang="en-US" altLang="zh-CN" b="1" dirty="0">
                <a:solidFill>
                  <a:srgbClr val="FF3300"/>
                </a:solidFill>
                <a:latin typeface="华文宋体" panose="02010600040101010101" charset="-122"/>
                <a:ea typeface="华文宋体" panose="02010600040101010101" charset="-122"/>
              </a:rPr>
              <a:t>OF</a:t>
            </a:r>
            <a:r>
              <a:rPr lang="zh-CN" altLang="en-US" b="1" dirty="0">
                <a:solidFill>
                  <a:srgbClr val="FF3300"/>
                </a:solidFill>
                <a:latin typeface="华文宋体" panose="02010600040101010101" charset="-122"/>
                <a:ea typeface="华文宋体" panose="02010600040101010101" charset="-122"/>
              </a:rPr>
              <a:t>＝</a:t>
            </a:r>
            <a:r>
              <a:rPr lang="en-US" altLang="zh-CN" b="1" dirty="0">
                <a:solidFill>
                  <a:srgbClr val="FF3300"/>
                </a:solidFill>
                <a:latin typeface="华文宋体" panose="02010600040101010101" charset="-122"/>
                <a:ea typeface="华文宋体" panose="02010600040101010101" charset="-122"/>
              </a:rPr>
              <a:t>0</a:t>
            </a:r>
            <a:r>
              <a:rPr lang="zh-CN" altLang="en-US" b="1" dirty="0">
                <a:solidFill>
                  <a:srgbClr val="FF3300"/>
                </a:solidFill>
                <a:latin typeface="华文宋体" panose="02010600040101010101" charset="-122"/>
                <a:ea typeface="华文宋体" panose="02010600040101010101" charset="-122"/>
              </a:rPr>
              <a:t>。</a:t>
            </a:r>
          </a:p>
          <a:p>
            <a:pPr eaLnBrk="0" hangingPunct="0">
              <a:spcBef>
                <a:spcPts val="600"/>
              </a:spcBef>
            </a:pPr>
            <a:r>
              <a:rPr lang="zh-CN" altLang="en-US" b="0" dirty="0">
                <a:latin typeface="华文宋体" panose="02010600040101010101" charset="-122"/>
                <a:ea typeface="华文宋体" panose="02010600040101010101" charset="-122"/>
              </a:rPr>
              <a:t>例如：</a:t>
            </a:r>
          </a:p>
          <a:p>
            <a:pPr lvl="1" eaLnBrk="0" hangingPunct="0">
              <a:spcBef>
                <a:spcPts val="600"/>
              </a:spcBef>
            </a:pPr>
            <a:r>
              <a:rPr lang="zh-CN" altLang="en-US" b="0" dirty="0">
                <a:latin typeface="华文宋体" panose="02010600040101010101" charset="-122"/>
                <a:ea typeface="华文宋体" panose="02010600040101010101" charset="-122"/>
              </a:rPr>
              <a:t>  （补码） </a:t>
            </a:r>
            <a:r>
              <a:rPr lang="en-US" altLang="zh-CN" b="0" dirty="0">
                <a:latin typeface="华文宋体" panose="02010600040101010101" charset="-122"/>
                <a:ea typeface="华文宋体" panose="02010600040101010101" charset="-122"/>
              </a:rPr>
              <a:t>09H + 7CH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85H</a:t>
            </a:r>
            <a:r>
              <a:rPr lang="zh-CN" altLang="en-US" b="0" dirty="0">
                <a:latin typeface="华文宋体" panose="02010600040101010101" charset="-122"/>
                <a:ea typeface="华文宋体" panose="02010600040101010101" charset="-122"/>
              </a:rPr>
              <a:t>，产生溢出：</a:t>
            </a:r>
            <a:r>
              <a:rPr lang="en-US" altLang="zh-CN" b="0" dirty="0">
                <a:latin typeface="华文宋体" panose="02010600040101010101" charset="-122"/>
                <a:ea typeface="华文宋体" panose="02010600040101010101" charset="-122"/>
              </a:rPr>
              <a:t>OF = 1</a:t>
            </a:r>
          </a:p>
          <a:p>
            <a:pPr lvl="1" eaLnBrk="0" hangingPunct="0">
              <a:spcBef>
                <a:spcPts val="600"/>
              </a:spcBef>
            </a:pPr>
            <a:r>
              <a:rPr lang="zh-CN" altLang="en-US" b="0" dirty="0">
                <a:latin typeface="华文宋体" panose="02010600040101010101" charset="-122"/>
                <a:ea typeface="华文宋体" panose="02010600040101010101" charset="-122"/>
              </a:rPr>
              <a:t>  （补码） </a:t>
            </a:r>
            <a:r>
              <a:rPr lang="en-US" altLang="zh-CN" b="0" dirty="0">
                <a:latin typeface="华文宋体" panose="02010600040101010101" charset="-122"/>
                <a:ea typeface="华文宋体" panose="02010600040101010101" charset="-122"/>
              </a:rPr>
              <a:t>07H + FBH</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1</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02H</a:t>
            </a:r>
            <a:r>
              <a:rPr lang="zh-CN" altLang="en-US" b="0" dirty="0">
                <a:latin typeface="华文宋体" panose="02010600040101010101" charset="-122"/>
                <a:ea typeface="华文宋体" panose="02010600040101010101" charset="-122"/>
              </a:rPr>
              <a:t>，没有溢出：</a:t>
            </a:r>
            <a:r>
              <a:rPr lang="en-US" altLang="zh-CN" b="0" dirty="0">
                <a:latin typeface="华文宋体" panose="02010600040101010101" charset="-122"/>
                <a:ea typeface="华文宋体" panose="02010600040101010101" charset="-122"/>
              </a:rPr>
              <a:t>OF = 0</a:t>
            </a:r>
          </a:p>
          <a:p>
            <a:pPr lvl="1" eaLnBrk="0" hangingPunct="0">
              <a:spcBef>
                <a:spcPts val="600"/>
              </a:spcBef>
            </a:pPr>
            <a:endParaRPr lang="en-US" altLang="zh-CN" b="1" dirty="0">
              <a:latin typeface="华文宋体" panose="02010600040101010101" charset="-122"/>
              <a:ea typeface="华文宋体" panose="02010600040101010101" charset="-122"/>
            </a:endParaRPr>
          </a:p>
        </p:txBody>
      </p:sp>
      <p:sp>
        <p:nvSpPr>
          <p:cNvPr id="11"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矩形 79878"/>
          <p:cNvSpPr/>
          <p:nvPr/>
        </p:nvSpPr>
        <p:spPr>
          <a:xfrm>
            <a:off x="331415" y="1016732"/>
            <a:ext cx="8057009" cy="5508612"/>
          </a:xfrm>
          <a:noFill/>
          <a:ln w="9525">
            <a:noFill/>
          </a:ln>
        </p:spPr>
        <p:txBody>
          <a:bodyPr vert="horz" wrap="square" lIns="91440" tIns="45720" rIns="91440" bIns="45720" anchor="t"/>
          <a:lstStyle/>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溢出标志</a:t>
            </a:r>
            <a:r>
              <a:rPr lang="en-US" altLang="zh-CN" dirty="0">
                <a:solidFill>
                  <a:schemeClr val="accent2"/>
                </a:solidFill>
                <a:latin typeface="华文宋体" panose="02010600040101010101" charset="-122"/>
                <a:ea typeface="华文宋体" panose="02010600040101010101" charset="-122"/>
              </a:rPr>
              <a:t>OF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Overflow Flag</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VS</a:t>
            </a:r>
            <a:r>
              <a:rPr lang="zh-CN" altLang="en-US" dirty="0">
                <a:solidFill>
                  <a:schemeClr val="accent2"/>
                </a:solidFill>
                <a:latin typeface="华文宋体" panose="02010600040101010101" charset="-122"/>
                <a:ea typeface="华文宋体" panose="02010600040101010101" charset="-122"/>
              </a:rPr>
              <a:t> 进位标志</a:t>
            </a:r>
            <a:r>
              <a:rPr lang="en-US" altLang="zh-CN" dirty="0">
                <a:solidFill>
                  <a:schemeClr val="accent2"/>
                </a:solidFill>
                <a:latin typeface="华文宋体" panose="02010600040101010101" charset="-122"/>
                <a:ea typeface="华文宋体" panose="02010600040101010101" charset="-122"/>
              </a:rPr>
              <a:t>CF</a:t>
            </a:r>
            <a:endParaRPr lang="zh-CN" altLang="en-US" dirty="0">
              <a:solidFill>
                <a:schemeClr val="accent2"/>
              </a:solidFill>
              <a:latin typeface="华文宋体" panose="02010600040101010101" charset="-122"/>
              <a:ea typeface="华文宋体" panose="02010600040101010101" charset="-122"/>
            </a:endParaRPr>
          </a:p>
          <a:p>
            <a:pPr lvl="1" eaLnBrk="0" hangingPunct="0">
              <a:spcBef>
                <a:spcPts val="600"/>
              </a:spcBef>
            </a:pPr>
            <a:endParaRPr lang="en-US" altLang="zh-CN" b="1" dirty="0">
              <a:latin typeface="华文宋体" panose="02010600040101010101" charset="-122"/>
              <a:ea typeface="华文宋体" panose="02010600040101010101" charset="-122"/>
            </a:endParaRPr>
          </a:p>
          <a:p>
            <a:pPr eaLnBrk="0" hangingPunct="0"/>
            <a:endParaRPr lang="en-US" altLang="zh-CN" b="1" dirty="0">
              <a:latin typeface="华文新魏" panose="02010800040101010101" pitchFamily="2" charset="-122"/>
              <a:ea typeface="华文新魏" panose="02010800040101010101" pitchFamily="2" charset="-122"/>
            </a:endParaRPr>
          </a:p>
        </p:txBody>
      </p:sp>
      <p:sp>
        <p:nvSpPr>
          <p:cNvPr id="11"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2" name="Picture 1">
            <a:extLst>
              <a:ext uri="{FF2B5EF4-FFF2-40B4-BE49-F238E27FC236}">
                <a16:creationId xmlns:a16="http://schemas.microsoft.com/office/drawing/2014/main" id="{2DB373BC-7D67-3B4A-94F7-FBF22A9EC128}"/>
              </a:ext>
            </a:extLst>
          </p:cNvPr>
          <p:cNvPicPr>
            <a:picLocks noChangeAspect="1"/>
          </p:cNvPicPr>
          <p:nvPr/>
        </p:nvPicPr>
        <p:blipFill>
          <a:blip r:embed="rId2"/>
          <a:stretch>
            <a:fillRect/>
          </a:stretch>
        </p:blipFill>
        <p:spPr>
          <a:xfrm>
            <a:off x="331415" y="1700808"/>
            <a:ext cx="7956376" cy="1464816"/>
          </a:xfrm>
          <a:prstGeom prst="rect">
            <a:avLst/>
          </a:prstGeom>
        </p:spPr>
      </p:pic>
      <p:sp>
        <p:nvSpPr>
          <p:cNvPr id="7" name="直接连接符 49158">
            <a:extLst>
              <a:ext uri="{FF2B5EF4-FFF2-40B4-BE49-F238E27FC236}">
                <a16:creationId xmlns:a16="http://schemas.microsoft.com/office/drawing/2014/main" id="{0F05B0DF-C258-8240-ACF5-F785F888CC6C}"/>
              </a:ext>
            </a:extLst>
          </p:cNvPr>
          <p:cNvSpPr/>
          <p:nvPr/>
        </p:nvSpPr>
        <p:spPr>
          <a:xfrm>
            <a:off x="738300" y="4617132"/>
            <a:ext cx="2362200" cy="0"/>
          </a:xfrm>
          <a:prstGeom prst="line">
            <a:avLst/>
          </a:prstGeom>
          <a:ln w="12700" cap="sq" cmpd="sng">
            <a:solidFill>
              <a:schemeClr val="bg2"/>
            </a:solidFill>
            <a:prstDash val="solid"/>
            <a:headEnd type="none" w="sm" len="sm"/>
            <a:tailEnd type="none" w="sm" len="sm"/>
          </a:ln>
        </p:spPr>
      </p:sp>
      <p:sp>
        <p:nvSpPr>
          <p:cNvPr id="8" name="矩形 49159">
            <a:extLst>
              <a:ext uri="{FF2B5EF4-FFF2-40B4-BE49-F238E27FC236}">
                <a16:creationId xmlns:a16="http://schemas.microsoft.com/office/drawing/2014/main" id="{E5515044-55FD-A14A-A1DE-901491283A15}"/>
              </a:ext>
            </a:extLst>
          </p:cNvPr>
          <p:cNvSpPr/>
          <p:nvPr/>
        </p:nvSpPr>
        <p:spPr>
          <a:xfrm>
            <a:off x="323528" y="3931245"/>
            <a:ext cx="3841812" cy="1981200"/>
          </a:xfrm>
          <a:prstGeom prst="rect">
            <a:avLst/>
          </a:prstGeom>
          <a:noFill/>
          <a:ln w="12700" cap="flat" cmpd="sng">
            <a:solidFill>
              <a:schemeClr val="hlink"/>
            </a:solidFill>
            <a:prstDash val="dash"/>
            <a:miter/>
            <a:headEnd type="none" w="sm" len="sm"/>
            <a:tailEnd type="none" w="sm" len="sm"/>
          </a:ln>
        </p:spPr>
        <p:txBody>
          <a:bodyPr/>
          <a:lstStyle/>
          <a:p>
            <a:endParaRPr lang="zh-CN" altLang="en-US"/>
          </a:p>
        </p:txBody>
      </p:sp>
      <p:sp>
        <p:nvSpPr>
          <p:cNvPr id="9" name="矩形 49160">
            <a:extLst>
              <a:ext uri="{FF2B5EF4-FFF2-40B4-BE49-F238E27FC236}">
                <a16:creationId xmlns:a16="http://schemas.microsoft.com/office/drawing/2014/main" id="{435D1511-7D6F-C74E-AEED-014401B0336F}"/>
              </a:ext>
            </a:extLst>
          </p:cNvPr>
          <p:cNvSpPr/>
          <p:nvPr/>
        </p:nvSpPr>
        <p:spPr>
          <a:xfrm>
            <a:off x="370148" y="4007445"/>
            <a:ext cx="3841812" cy="1948226"/>
          </a:xfrm>
          <a:prstGeom prst="rect">
            <a:avLst/>
          </a:prstGeom>
          <a:noFill/>
          <a:ln w="12700">
            <a:noFill/>
          </a:ln>
        </p:spPr>
        <p:txBody>
          <a:bodyPr wrap="square">
            <a:spAutoFit/>
          </a:bodyPr>
          <a:lstStyle/>
          <a:p>
            <a:pPr>
              <a:lnSpc>
                <a:spcPct val="70000"/>
              </a:lnSpc>
              <a:spcBef>
                <a:spcPct val="50000"/>
              </a:spcBef>
            </a:pPr>
            <a:r>
              <a:rPr lang="en-US" altLang="zh-CN" sz="1800" b="1" dirty="0">
                <a:solidFill>
                  <a:srgbClr val="000000"/>
                </a:solidFill>
              </a:rPr>
              <a:t>            0 0 0 0   1 0 0 1 </a:t>
            </a:r>
            <a:r>
              <a:rPr lang="zh-CN" altLang="en-US" sz="1800" b="1" dirty="0">
                <a:solidFill>
                  <a:srgbClr val="000000"/>
                </a:solidFill>
              </a:rPr>
              <a:t>     </a:t>
            </a:r>
            <a:r>
              <a:rPr lang="en-US" altLang="zh-CN" sz="1800" b="1" dirty="0">
                <a:solidFill>
                  <a:srgbClr val="000000"/>
                </a:solidFill>
              </a:rPr>
              <a:t>(09H)</a:t>
            </a:r>
          </a:p>
          <a:p>
            <a:pPr>
              <a:lnSpc>
                <a:spcPct val="70000"/>
              </a:lnSpc>
              <a:spcBef>
                <a:spcPct val="50000"/>
              </a:spcBef>
            </a:pPr>
            <a:r>
              <a:rPr lang="en-US" altLang="zh-CN" sz="1800" b="1" dirty="0">
                <a:solidFill>
                  <a:srgbClr val="000000"/>
                </a:solidFill>
              </a:rPr>
              <a:t>        +  0 1 1 1   1 1 0 0</a:t>
            </a:r>
            <a:r>
              <a:rPr lang="zh-CN" altLang="en-US" sz="1800" b="1" dirty="0">
                <a:solidFill>
                  <a:srgbClr val="000000"/>
                </a:solidFill>
              </a:rPr>
              <a:t>      </a:t>
            </a:r>
            <a:r>
              <a:rPr lang="en-US" altLang="zh-CN" sz="1800" b="1" dirty="0">
                <a:solidFill>
                  <a:srgbClr val="000000"/>
                </a:solidFill>
              </a:rPr>
              <a:t>(7CH)</a:t>
            </a:r>
          </a:p>
          <a:p>
            <a:pPr>
              <a:lnSpc>
                <a:spcPct val="70000"/>
              </a:lnSpc>
              <a:spcBef>
                <a:spcPct val="50000"/>
              </a:spcBef>
            </a:pPr>
            <a:r>
              <a:rPr lang="en-US" altLang="zh-CN" sz="1800" b="1" dirty="0">
                <a:solidFill>
                  <a:srgbClr val="000000"/>
                </a:solidFill>
              </a:rPr>
              <a:t>            1 0 0 0   0 1 0 1</a:t>
            </a:r>
            <a:r>
              <a:rPr lang="zh-CN" altLang="en-US" sz="1800" b="1" dirty="0">
                <a:solidFill>
                  <a:srgbClr val="000000"/>
                </a:solidFill>
              </a:rPr>
              <a:t>      </a:t>
            </a:r>
            <a:r>
              <a:rPr lang="en-US" altLang="zh-CN" sz="1800" b="1" dirty="0">
                <a:solidFill>
                  <a:srgbClr val="000000"/>
                </a:solidFill>
              </a:rPr>
              <a:t>(85H)</a:t>
            </a:r>
          </a:p>
          <a:p>
            <a:pPr>
              <a:lnSpc>
                <a:spcPct val="70000"/>
              </a:lnSpc>
              <a:spcBef>
                <a:spcPct val="50000"/>
              </a:spcBef>
            </a:pPr>
            <a:r>
              <a:rPr lang="en-US" altLang="zh-CN" sz="1800" b="1" dirty="0">
                <a:solidFill>
                  <a:srgbClr val="000000"/>
                </a:solidFill>
              </a:rPr>
              <a:t> </a:t>
            </a:r>
            <a:r>
              <a:rPr lang="zh-CN" altLang="en-US" sz="1800" b="1" dirty="0">
                <a:solidFill>
                  <a:srgbClr val="000000"/>
                </a:solidFill>
              </a:rPr>
              <a:t>带符号</a:t>
            </a:r>
            <a:r>
              <a:rPr lang="en-US" altLang="zh-CN" sz="1800" b="1" dirty="0">
                <a:solidFill>
                  <a:srgbClr val="000000"/>
                </a:solidFill>
              </a:rPr>
              <a:t>:  (+9)+(+124)=133</a:t>
            </a:r>
          </a:p>
          <a:p>
            <a:pPr>
              <a:lnSpc>
                <a:spcPct val="70000"/>
              </a:lnSpc>
              <a:spcBef>
                <a:spcPct val="50000"/>
              </a:spcBef>
            </a:pPr>
            <a:r>
              <a:rPr lang="en-US" altLang="zh-CN" sz="1800" dirty="0">
                <a:solidFill>
                  <a:srgbClr val="000000"/>
                </a:solidFill>
              </a:rPr>
              <a:t>	</a:t>
            </a:r>
            <a:r>
              <a:rPr lang="zh-CN" altLang="en-US" sz="1800" b="1" dirty="0">
                <a:solidFill>
                  <a:srgbClr val="000000"/>
                </a:solidFill>
              </a:rPr>
              <a:t>现为：</a:t>
            </a:r>
            <a:r>
              <a:rPr lang="en-US" altLang="zh-CN" sz="1800" b="1" dirty="0">
                <a:solidFill>
                  <a:srgbClr val="000000"/>
                </a:solidFill>
              </a:rPr>
              <a:t>-123      OF=1</a:t>
            </a:r>
            <a:r>
              <a:rPr lang="zh-CN" altLang="en-US" sz="1800" dirty="0">
                <a:solidFill>
                  <a:srgbClr val="FF3300"/>
                </a:solidFill>
              </a:rPr>
              <a:t> </a:t>
            </a:r>
            <a:endParaRPr lang="en-US" altLang="zh-CN" sz="1800" b="1" dirty="0">
              <a:solidFill>
                <a:srgbClr val="000000"/>
              </a:solidFill>
            </a:endParaRPr>
          </a:p>
          <a:p>
            <a:pPr>
              <a:lnSpc>
                <a:spcPct val="70000"/>
              </a:lnSpc>
              <a:spcBef>
                <a:spcPct val="50000"/>
              </a:spcBef>
            </a:pPr>
            <a:r>
              <a:rPr lang="en-US" altLang="zh-CN" sz="1800" b="1" dirty="0">
                <a:solidFill>
                  <a:srgbClr val="000000"/>
                </a:solidFill>
              </a:rPr>
              <a:t> </a:t>
            </a:r>
            <a:r>
              <a:rPr lang="zh-CN" altLang="en-US" sz="1800" b="1" dirty="0">
                <a:solidFill>
                  <a:srgbClr val="000000"/>
                </a:solidFill>
              </a:rPr>
              <a:t>无符号</a:t>
            </a:r>
            <a:r>
              <a:rPr lang="en-US" altLang="zh-CN" sz="1800" b="1" dirty="0">
                <a:solidFill>
                  <a:srgbClr val="000000"/>
                </a:solidFill>
              </a:rPr>
              <a:t>:  9+124=133               CF=0</a:t>
            </a:r>
          </a:p>
        </p:txBody>
      </p:sp>
      <p:sp>
        <p:nvSpPr>
          <p:cNvPr id="10" name="矩形 49161">
            <a:extLst>
              <a:ext uri="{FF2B5EF4-FFF2-40B4-BE49-F238E27FC236}">
                <a16:creationId xmlns:a16="http://schemas.microsoft.com/office/drawing/2014/main" id="{742EB505-8861-3B49-8790-97F96FA4B4D5}"/>
              </a:ext>
            </a:extLst>
          </p:cNvPr>
          <p:cNvSpPr/>
          <p:nvPr/>
        </p:nvSpPr>
        <p:spPr>
          <a:xfrm>
            <a:off x="1195500" y="5912445"/>
            <a:ext cx="1717675" cy="396875"/>
          </a:xfrm>
          <a:prstGeom prst="rect">
            <a:avLst/>
          </a:prstGeom>
          <a:noFill/>
          <a:ln w="12700">
            <a:noFill/>
          </a:ln>
        </p:spPr>
        <p:txBody>
          <a:bodyPr wrap="none" anchor="t">
            <a:spAutoFit/>
          </a:bodyPr>
          <a:lstStyle/>
          <a:p>
            <a:r>
              <a:rPr lang="zh-CN" altLang="en-US" sz="2000" b="1" dirty="0">
                <a:solidFill>
                  <a:srgbClr val="000000"/>
                </a:solidFill>
                <a:latin typeface="Times New Roman" panose="02020603050405020304" pitchFamily="18" charset="0"/>
                <a:ea typeface="楷体_GB2312" pitchFamily="49" charset="-122"/>
              </a:rPr>
              <a:t>带符号数溢出</a:t>
            </a:r>
          </a:p>
        </p:txBody>
      </p:sp>
      <p:sp>
        <p:nvSpPr>
          <p:cNvPr id="12" name="矩形 49162">
            <a:extLst>
              <a:ext uri="{FF2B5EF4-FFF2-40B4-BE49-F238E27FC236}">
                <a16:creationId xmlns:a16="http://schemas.microsoft.com/office/drawing/2014/main" id="{8B051876-F08B-ED4E-BE69-BA7ACA97319D}"/>
              </a:ext>
            </a:extLst>
          </p:cNvPr>
          <p:cNvSpPr/>
          <p:nvPr/>
        </p:nvSpPr>
        <p:spPr>
          <a:xfrm>
            <a:off x="5696991" y="5912445"/>
            <a:ext cx="1717675" cy="396875"/>
          </a:xfrm>
          <a:prstGeom prst="rect">
            <a:avLst/>
          </a:prstGeom>
          <a:noFill/>
          <a:ln w="12700">
            <a:noFill/>
          </a:ln>
        </p:spPr>
        <p:txBody>
          <a:bodyPr wrap="none" anchor="t">
            <a:spAutoFit/>
          </a:bodyPr>
          <a:lstStyle/>
          <a:p>
            <a:r>
              <a:rPr lang="zh-CN" altLang="en-US" sz="2000" b="1" dirty="0">
                <a:solidFill>
                  <a:srgbClr val="000000"/>
                </a:solidFill>
                <a:latin typeface="Times New Roman" panose="02020603050405020304" pitchFamily="18" charset="0"/>
                <a:ea typeface="楷体_GB2312" pitchFamily="49" charset="-122"/>
              </a:rPr>
              <a:t>无符号数溢出</a:t>
            </a:r>
          </a:p>
        </p:txBody>
      </p:sp>
      <p:sp>
        <p:nvSpPr>
          <p:cNvPr id="13" name="直接连接符 49163">
            <a:extLst>
              <a:ext uri="{FF2B5EF4-FFF2-40B4-BE49-F238E27FC236}">
                <a16:creationId xmlns:a16="http://schemas.microsoft.com/office/drawing/2014/main" id="{CF704A79-CC03-E344-95A2-A459A4E93348}"/>
              </a:ext>
            </a:extLst>
          </p:cNvPr>
          <p:cNvSpPr/>
          <p:nvPr/>
        </p:nvSpPr>
        <p:spPr>
          <a:xfrm>
            <a:off x="5214639" y="4729336"/>
            <a:ext cx="2362200" cy="0"/>
          </a:xfrm>
          <a:prstGeom prst="line">
            <a:avLst/>
          </a:prstGeom>
          <a:ln w="12700" cap="sq" cmpd="sng">
            <a:solidFill>
              <a:schemeClr val="bg2"/>
            </a:solidFill>
            <a:prstDash val="solid"/>
            <a:headEnd type="none" w="sm" len="sm"/>
            <a:tailEnd type="none" w="sm" len="sm"/>
          </a:ln>
        </p:spPr>
      </p:sp>
      <p:sp>
        <p:nvSpPr>
          <p:cNvPr id="15" name="矩形 49164">
            <a:extLst>
              <a:ext uri="{FF2B5EF4-FFF2-40B4-BE49-F238E27FC236}">
                <a16:creationId xmlns:a16="http://schemas.microsoft.com/office/drawing/2014/main" id="{0C4A1592-0973-0046-A64A-0A4C47B5E651}"/>
              </a:ext>
            </a:extLst>
          </p:cNvPr>
          <p:cNvSpPr/>
          <p:nvPr/>
        </p:nvSpPr>
        <p:spPr>
          <a:xfrm>
            <a:off x="4602571" y="3931245"/>
            <a:ext cx="3685220" cy="2057400"/>
          </a:xfrm>
          <a:prstGeom prst="rect">
            <a:avLst/>
          </a:prstGeom>
          <a:noFill/>
          <a:ln w="12700" cap="flat" cmpd="sng">
            <a:solidFill>
              <a:schemeClr val="hlink"/>
            </a:solidFill>
            <a:prstDash val="dash"/>
            <a:miter/>
            <a:headEnd type="none" w="sm" len="sm"/>
            <a:tailEnd type="none" w="sm" len="sm"/>
          </a:ln>
        </p:spPr>
        <p:txBody>
          <a:bodyPr/>
          <a:lstStyle/>
          <a:p>
            <a:endParaRPr lang="zh-CN" altLang="en-US"/>
          </a:p>
        </p:txBody>
      </p:sp>
      <p:sp>
        <p:nvSpPr>
          <p:cNvPr id="16" name="矩形 49165">
            <a:extLst>
              <a:ext uri="{FF2B5EF4-FFF2-40B4-BE49-F238E27FC236}">
                <a16:creationId xmlns:a16="http://schemas.microsoft.com/office/drawing/2014/main" id="{97B116C9-1C30-2541-8BD8-939B90CD8C68}"/>
              </a:ext>
            </a:extLst>
          </p:cNvPr>
          <p:cNvSpPr/>
          <p:nvPr/>
        </p:nvSpPr>
        <p:spPr>
          <a:xfrm>
            <a:off x="4750779" y="4083645"/>
            <a:ext cx="3276600" cy="1969770"/>
          </a:xfrm>
          <a:prstGeom prst="rect">
            <a:avLst/>
          </a:prstGeom>
          <a:noFill/>
          <a:ln w="12700">
            <a:noFill/>
          </a:ln>
        </p:spPr>
        <p:txBody>
          <a:bodyPr>
            <a:spAutoFit/>
          </a:bodyPr>
          <a:lstStyle/>
          <a:p>
            <a:pPr>
              <a:lnSpc>
                <a:spcPct val="70000"/>
              </a:lnSpc>
              <a:spcBef>
                <a:spcPct val="50000"/>
              </a:spcBef>
            </a:pPr>
            <a:r>
              <a:rPr lang="en-US" altLang="zh-CN" sz="2000" b="1" dirty="0">
                <a:solidFill>
                  <a:srgbClr val="000000"/>
                </a:solidFill>
                <a:latin typeface="Times New Roman" panose="02020603050405020304" pitchFamily="18" charset="0"/>
              </a:rPr>
              <a:t>            </a:t>
            </a:r>
            <a:r>
              <a:rPr lang="en-US" altLang="zh-CN" sz="1800" b="1" dirty="0">
                <a:solidFill>
                  <a:srgbClr val="000000"/>
                </a:solidFill>
              </a:rPr>
              <a:t>0 0 0 0   0 1 1 1</a:t>
            </a:r>
            <a:r>
              <a:rPr lang="zh-CN" altLang="en-US" sz="1800" b="1" dirty="0">
                <a:solidFill>
                  <a:srgbClr val="000000"/>
                </a:solidFill>
              </a:rPr>
              <a:t>      </a:t>
            </a:r>
            <a:r>
              <a:rPr lang="en-US" altLang="zh-CN" sz="1800" b="1" dirty="0">
                <a:solidFill>
                  <a:srgbClr val="000000"/>
                </a:solidFill>
              </a:rPr>
              <a:t>(07H)</a:t>
            </a:r>
          </a:p>
          <a:p>
            <a:pPr>
              <a:lnSpc>
                <a:spcPct val="70000"/>
              </a:lnSpc>
              <a:spcBef>
                <a:spcPct val="50000"/>
              </a:spcBef>
            </a:pPr>
            <a:r>
              <a:rPr lang="en-US" altLang="zh-CN" sz="1800" b="1" dirty="0">
                <a:solidFill>
                  <a:srgbClr val="000000"/>
                </a:solidFill>
              </a:rPr>
              <a:t>        +   1 1 1 1   1 0 1 1</a:t>
            </a:r>
            <a:r>
              <a:rPr lang="zh-CN" altLang="en-US" sz="1800" b="1" dirty="0">
                <a:solidFill>
                  <a:srgbClr val="000000"/>
                </a:solidFill>
              </a:rPr>
              <a:t>      </a:t>
            </a:r>
            <a:r>
              <a:rPr lang="en-US" altLang="zh-CN" sz="1800" b="1" dirty="0">
                <a:solidFill>
                  <a:srgbClr val="000000"/>
                </a:solidFill>
              </a:rPr>
              <a:t>(FBH)</a:t>
            </a:r>
          </a:p>
          <a:p>
            <a:pPr>
              <a:lnSpc>
                <a:spcPct val="70000"/>
              </a:lnSpc>
              <a:spcBef>
                <a:spcPct val="50000"/>
              </a:spcBef>
            </a:pPr>
            <a:r>
              <a:rPr lang="en-US" altLang="zh-CN" sz="1800" b="1" dirty="0">
                <a:solidFill>
                  <a:srgbClr val="000000"/>
                </a:solidFill>
              </a:rPr>
              <a:t>        1   0 0 0 0   0 0 1 0</a:t>
            </a:r>
            <a:r>
              <a:rPr lang="zh-CN" altLang="en-US" sz="1800" b="1" dirty="0">
                <a:solidFill>
                  <a:srgbClr val="000000"/>
                </a:solidFill>
              </a:rPr>
              <a:t>       </a:t>
            </a:r>
            <a:r>
              <a:rPr lang="en-US" altLang="zh-CN" sz="1800" b="1" dirty="0">
                <a:solidFill>
                  <a:srgbClr val="000000"/>
                </a:solidFill>
              </a:rPr>
              <a:t>(02H)</a:t>
            </a:r>
          </a:p>
          <a:p>
            <a:pPr>
              <a:lnSpc>
                <a:spcPct val="70000"/>
              </a:lnSpc>
              <a:spcBef>
                <a:spcPct val="50000"/>
              </a:spcBef>
            </a:pPr>
            <a:r>
              <a:rPr lang="zh-CN" altLang="en-US" sz="1800" b="1" dirty="0">
                <a:solidFill>
                  <a:srgbClr val="000000"/>
                </a:solidFill>
              </a:rPr>
              <a:t>带：</a:t>
            </a:r>
            <a:r>
              <a:rPr lang="en-US" altLang="zh-CN" sz="1800" b="1" dirty="0">
                <a:solidFill>
                  <a:srgbClr val="000000"/>
                </a:solidFill>
              </a:rPr>
              <a:t>(+7)+(-5)=+2    OF=0</a:t>
            </a:r>
          </a:p>
          <a:p>
            <a:pPr>
              <a:lnSpc>
                <a:spcPct val="70000"/>
              </a:lnSpc>
              <a:spcBef>
                <a:spcPct val="50000"/>
              </a:spcBef>
            </a:pPr>
            <a:r>
              <a:rPr lang="zh-CN" altLang="en-US" sz="1800" b="1" dirty="0">
                <a:solidFill>
                  <a:srgbClr val="000000"/>
                </a:solidFill>
              </a:rPr>
              <a:t>无：</a:t>
            </a:r>
            <a:r>
              <a:rPr lang="en-US" altLang="zh-CN" sz="1800" b="1" dirty="0">
                <a:solidFill>
                  <a:srgbClr val="000000"/>
                </a:solidFill>
              </a:rPr>
              <a:t>7+251=258</a:t>
            </a:r>
          </a:p>
          <a:p>
            <a:pPr>
              <a:lnSpc>
                <a:spcPct val="70000"/>
              </a:lnSpc>
              <a:spcBef>
                <a:spcPct val="50000"/>
              </a:spcBef>
            </a:pPr>
            <a:r>
              <a:rPr lang="en-US" altLang="zh-CN" sz="1800" dirty="0">
                <a:solidFill>
                  <a:srgbClr val="000000"/>
                </a:solidFill>
              </a:rPr>
              <a:t>	</a:t>
            </a:r>
            <a:r>
              <a:rPr lang="zh-CN" altLang="en-US" sz="1800" dirty="0">
                <a:solidFill>
                  <a:srgbClr val="000000"/>
                </a:solidFill>
              </a:rPr>
              <a:t>现为：</a:t>
            </a:r>
            <a:r>
              <a:rPr lang="en-US" altLang="zh-CN" sz="1800" dirty="0">
                <a:solidFill>
                  <a:srgbClr val="000000"/>
                </a:solidFill>
              </a:rPr>
              <a:t>2</a:t>
            </a:r>
            <a:r>
              <a:rPr lang="en-US" altLang="zh-CN" sz="1800" b="1" dirty="0">
                <a:solidFill>
                  <a:srgbClr val="000000"/>
                </a:solidFill>
              </a:rPr>
              <a:t>        CF=1   </a:t>
            </a:r>
            <a:r>
              <a:rPr lang="zh-CN" altLang="en-US" sz="1800" dirty="0">
                <a:solidFill>
                  <a:srgbClr val="FF3300"/>
                </a:solidFill>
              </a:rPr>
              <a:t>√</a:t>
            </a:r>
            <a:endParaRPr lang="en-US" altLang="zh-CN" sz="1800" dirty="0">
              <a:solidFill>
                <a:srgbClr val="FF3300"/>
              </a:solidFill>
            </a:endParaRPr>
          </a:p>
        </p:txBody>
      </p:sp>
      <p:sp>
        <p:nvSpPr>
          <p:cNvPr id="17" name="直接连接符 49166">
            <a:extLst>
              <a:ext uri="{FF2B5EF4-FFF2-40B4-BE49-F238E27FC236}">
                <a16:creationId xmlns:a16="http://schemas.microsoft.com/office/drawing/2014/main" id="{DF84828B-A8DD-E64A-A5B1-1283101994FE}"/>
              </a:ext>
            </a:extLst>
          </p:cNvPr>
          <p:cNvSpPr/>
          <p:nvPr/>
        </p:nvSpPr>
        <p:spPr>
          <a:xfrm flipH="1">
            <a:off x="5519439" y="4653136"/>
            <a:ext cx="152400" cy="0"/>
          </a:xfrm>
          <a:prstGeom prst="line">
            <a:avLst/>
          </a:prstGeom>
          <a:ln w="12700" cap="sq" cmpd="sng">
            <a:solidFill>
              <a:schemeClr val="bg2"/>
            </a:solidFill>
            <a:prstDash val="solid"/>
            <a:headEnd type="none" w="sm" len="sm"/>
            <a:tailEnd type="triangle" w="sm" len="sm"/>
          </a:ln>
        </p:spPr>
      </p:sp>
    </p:spTree>
    <p:extLst>
      <p:ext uri="{BB962C8B-B14F-4D97-AF65-F5344CB8AC3E}">
        <p14:creationId xmlns:p14="http://schemas.microsoft.com/office/powerpoint/2010/main" val="25812896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9" name="矩形 79878"/>
          <p:cNvSpPr/>
          <p:nvPr/>
        </p:nvSpPr>
        <p:spPr>
          <a:xfrm>
            <a:off x="331415" y="1016732"/>
            <a:ext cx="8057009" cy="5508612"/>
          </a:xfrm>
          <a:noFill/>
          <a:ln w="9525">
            <a:noFill/>
          </a:ln>
        </p:spPr>
        <p:txBody>
          <a:bodyPr vert="horz" wrap="square" lIns="91440" tIns="45720" rIns="91440" bIns="45720" anchor="t"/>
          <a:lstStyle/>
          <a:p>
            <a:pPr eaLnBrk="0" hangingPunct="0">
              <a:spcBef>
                <a:spcPts val="600"/>
              </a:spcBef>
            </a:pPr>
            <a:r>
              <a:rPr lang="zh-CN" altLang="en-US" dirty="0">
                <a:solidFill>
                  <a:schemeClr val="accent2"/>
                </a:solidFill>
                <a:latin typeface="华文宋体" panose="02010600040101010101" charset="-122"/>
                <a:ea typeface="华文宋体" panose="02010600040101010101" charset="-122"/>
              </a:rPr>
              <a:t>方向标志</a:t>
            </a:r>
            <a:r>
              <a:rPr lang="en-US" altLang="zh-CN" dirty="0">
                <a:solidFill>
                  <a:schemeClr val="accent2"/>
                </a:solidFill>
                <a:latin typeface="华文宋体" panose="02010600040101010101" charset="-122"/>
                <a:ea typeface="华文宋体" panose="02010600040101010101" charset="-122"/>
              </a:rPr>
              <a:t>DF</a:t>
            </a:r>
            <a:r>
              <a:rPr lang="zh-CN" altLang="en-US" dirty="0">
                <a:solidFill>
                  <a:schemeClr val="accent2"/>
                </a:solidFill>
                <a:latin typeface="华文宋体" panose="02010600040101010101" charset="-122"/>
                <a:ea typeface="华文宋体" panose="02010600040101010101" charset="-122"/>
              </a:rPr>
              <a:t>（</a:t>
            </a:r>
            <a:r>
              <a:rPr lang="en-US" altLang="zh-CN" dirty="0">
                <a:solidFill>
                  <a:schemeClr val="accent2"/>
                </a:solidFill>
                <a:latin typeface="华文宋体" panose="02010600040101010101" charset="-122"/>
                <a:ea typeface="华文宋体" panose="02010600040101010101" charset="-122"/>
              </a:rPr>
              <a:t>Direction Flag</a:t>
            </a:r>
            <a:r>
              <a:rPr lang="zh-CN" altLang="en-US"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dirty="0">
                <a:solidFill>
                  <a:srgbClr val="FF3300"/>
                </a:solidFill>
                <a:latin typeface="华文宋体" panose="02010600040101010101" charset="-122"/>
                <a:ea typeface="华文宋体" panose="02010600040101010101" charset="-122"/>
              </a:rPr>
              <a:t>用于串操作指令中，控制地址的变化方向：</a:t>
            </a:r>
          </a:p>
          <a:p>
            <a:pPr marL="342900" indent="-342900" eaLnBrk="0" hangingPunct="0">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DF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r>
              <a:rPr lang="zh-CN" altLang="en-US" sz="2000" b="0" dirty="0">
                <a:latin typeface="华文宋体" panose="02010600040101010101" charset="-122"/>
                <a:ea typeface="华文宋体" panose="02010600040101010101" charset="-122"/>
              </a:rPr>
              <a:t>，串操作的存储器</a:t>
            </a:r>
            <a:r>
              <a:rPr lang="en-US" altLang="zh-CN" sz="2000" b="0" dirty="0">
                <a:latin typeface="华文宋体" panose="02010600040101010101" charset="-122"/>
                <a:ea typeface="华文宋体" panose="02010600040101010101" charset="-122"/>
              </a:rPr>
              <a:t>SI</a:t>
            </a:r>
            <a:r>
              <a:rPr lang="zh-CN" altLang="en-US" sz="2000" b="0" dirty="0">
                <a:latin typeface="华文宋体" panose="02010600040101010101" charset="-122"/>
                <a:ea typeface="华文宋体" panose="02010600040101010101" charset="-122"/>
              </a:rPr>
              <a:t>和</a:t>
            </a:r>
            <a:r>
              <a:rPr lang="en-US" altLang="zh-CN" sz="2000" b="0" dirty="0">
                <a:latin typeface="华文宋体" panose="02010600040101010101" charset="-122"/>
                <a:ea typeface="华文宋体" panose="02010600040101010101" charset="-122"/>
              </a:rPr>
              <a:t>DI</a:t>
            </a:r>
            <a:r>
              <a:rPr lang="zh-CN" altLang="en-US" sz="2000" b="0" dirty="0">
                <a:latin typeface="华文宋体" panose="02010600040101010101" charset="-122"/>
                <a:ea typeface="华文宋体" panose="02010600040101010101" charset="-122"/>
              </a:rPr>
              <a:t>地址自动增加，使串处理从低地址向高地址方向处理。</a:t>
            </a:r>
          </a:p>
          <a:p>
            <a:pPr marL="342900" indent="-342900" eaLnBrk="0" hangingPunct="0">
              <a:spcBef>
                <a:spcPts val="6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DF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，串操作的存储器</a:t>
            </a:r>
            <a:r>
              <a:rPr lang="en-US" altLang="zh-CN" sz="2000" b="0" dirty="0">
                <a:latin typeface="华文宋体" panose="02010600040101010101" charset="-122"/>
                <a:ea typeface="华文宋体" panose="02010600040101010101" charset="-122"/>
              </a:rPr>
              <a:t>SI</a:t>
            </a:r>
            <a:r>
              <a:rPr lang="zh-CN" altLang="en-US" sz="2000" b="0" dirty="0">
                <a:latin typeface="华文宋体" panose="02010600040101010101" charset="-122"/>
                <a:ea typeface="华文宋体" panose="02010600040101010101" charset="-122"/>
              </a:rPr>
              <a:t>和</a:t>
            </a:r>
            <a:r>
              <a:rPr lang="en-US" altLang="zh-CN" sz="2000" b="0" dirty="0">
                <a:latin typeface="华文宋体" panose="02010600040101010101" charset="-122"/>
                <a:ea typeface="华文宋体" panose="02010600040101010101" charset="-122"/>
              </a:rPr>
              <a:t>DI</a:t>
            </a:r>
            <a:r>
              <a:rPr lang="zh-CN" altLang="en-US" sz="2000" b="0" dirty="0">
                <a:latin typeface="华文宋体" panose="02010600040101010101" charset="-122"/>
                <a:ea typeface="华文宋体" panose="02010600040101010101" charset="-122"/>
              </a:rPr>
              <a:t>地址自动减少，使串处理从高地址向低地址方向处理。</a:t>
            </a:r>
          </a:p>
          <a:p>
            <a:pPr marL="342900" indent="-342900" eaLnBrk="0" hangingPunct="0">
              <a:spcBef>
                <a:spcPts val="600"/>
              </a:spcBef>
              <a:buFont typeface="Wingdings" panose="05000000000000000000" pitchFamily="2" charset="2"/>
              <a:buChar char="u"/>
            </a:pPr>
            <a:r>
              <a:rPr lang="en-US" altLang="zh-CN" sz="2000" b="0" dirty="0">
                <a:latin typeface="华文宋体" panose="02010600040101010101" charset="-122"/>
                <a:ea typeface="华文宋体" panose="02010600040101010101" charset="-122"/>
              </a:rPr>
              <a:t>CLD</a:t>
            </a:r>
            <a:r>
              <a:rPr lang="zh-CN" altLang="en-US" sz="2000" b="0" dirty="0">
                <a:latin typeface="华文宋体" panose="02010600040101010101" charset="-122"/>
                <a:ea typeface="华文宋体" panose="02010600040101010101" charset="-122"/>
              </a:rPr>
              <a:t>指令复位方向标志：</a:t>
            </a:r>
            <a:r>
              <a:rPr lang="en-US" altLang="zh-CN" sz="2000" b="0" dirty="0">
                <a:latin typeface="华文宋体" panose="02010600040101010101" charset="-122"/>
                <a:ea typeface="华文宋体" panose="02010600040101010101" charset="-122"/>
              </a:rPr>
              <a:t>DF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p>
          <a:p>
            <a:pPr marL="342900" indent="-342900" eaLnBrk="0" hangingPunct="0">
              <a:spcBef>
                <a:spcPts val="600"/>
              </a:spcBef>
              <a:buFont typeface="Wingdings" panose="05000000000000000000" pitchFamily="2" charset="2"/>
              <a:buChar char="u"/>
            </a:pPr>
            <a:r>
              <a:rPr lang="en-US" altLang="zh-CN" sz="2000" b="0" dirty="0">
                <a:latin typeface="华文宋体" panose="02010600040101010101" charset="-122"/>
                <a:ea typeface="华文宋体" panose="02010600040101010101" charset="-122"/>
              </a:rPr>
              <a:t>STD</a:t>
            </a:r>
            <a:r>
              <a:rPr lang="zh-CN" altLang="en-US" sz="2000" b="0" dirty="0">
                <a:latin typeface="华文宋体" panose="02010600040101010101" charset="-122"/>
                <a:ea typeface="华文宋体" panose="02010600040101010101" charset="-122"/>
              </a:rPr>
              <a:t>指令置位方向标志：</a:t>
            </a:r>
            <a:r>
              <a:rPr lang="en-US" altLang="zh-CN" sz="2000" b="0" dirty="0">
                <a:latin typeface="华文宋体" panose="02010600040101010101" charset="-122"/>
                <a:ea typeface="华文宋体" panose="02010600040101010101" charset="-122"/>
              </a:rPr>
              <a:t>DF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p>
          <a:p>
            <a:pPr eaLnBrk="0" hangingPunct="0"/>
            <a:endParaRPr lang="en-US" altLang="zh-CN" b="1" dirty="0">
              <a:latin typeface="华文新魏" panose="02010800040101010101" pitchFamily="2" charset="-122"/>
              <a:ea typeface="华文新魏" panose="02010800040101010101" pitchFamily="2" charset="-122"/>
            </a:endParaRPr>
          </a:p>
        </p:txBody>
      </p:sp>
      <p:sp>
        <p:nvSpPr>
          <p:cNvPr id="11"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extLst>
      <p:ext uri="{BB962C8B-B14F-4D97-AF65-F5344CB8AC3E}">
        <p14:creationId xmlns:p14="http://schemas.microsoft.com/office/powerpoint/2010/main" val="12504118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457200" y="33655"/>
            <a:ext cx="8229600" cy="876300"/>
          </a:xfrm>
        </p:spPr>
        <p:txBody>
          <a:bodyPr vert="horz" wrap="square" lIns="91440" tIns="45720" rIns="91440" bIns="45720" anchor="ctr"/>
          <a:lstStyle/>
          <a:p>
            <a:pPr algn="l" eaLnBrk="1" hangingPunct="1"/>
            <a:r>
              <a:rPr lang="zh-CN" altLang="en-US" sz="2600" dirty="0">
                <a:ea typeface="宋体" panose="02010600030101010101" pitchFamily="2" charset="-122"/>
              </a:rPr>
              <a:t>主要章节</a:t>
            </a:r>
          </a:p>
        </p:txBody>
      </p:sp>
      <p:sp>
        <p:nvSpPr>
          <p:cNvPr id="9219" name="Rectangle 4"/>
          <p:cNvSpPr>
            <a:spLocks noGrp="1"/>
          </p:cNvSpPr>
          <p:nvPr>
            <p:ph idx="1"/>
          </p:nvPr>
        </p:nvSpPr>
        <p:spPr>
          <a:xfrm>
            <a:off x="463924" y="1124744"/>
            <a:ext cx="8229600" cy="5241925"/>
          </a:xfrm>
        </p:spPr>
        <p:txBody>
          <a:bodyPr vert="horz" wrap="square" lIns="91440" tIns="45720" rIns="91440" bIns="45720" anchor="t"/>
          <a:lstStyle/>
          <a:p>
            <a:pPr marL="0" indent="0" eaLnBrk="1" hangingPunct="1">
              <a:lnSpc>
                <a:spcPct val="130000"/>
              </a:lnSpc>
              <a:spcBef>
                <a:spcPts val="1200"/>
              </a:spcBef>
              <a:buClr>
                <a:srgbClr val="FF0000"/>
              </a:buClr>
              <a:buNone/>
            </a:pPr>
            <a:r>
              <a:rPr lang="en-US" altLang="zh-CN" sz="2600" b="1" dirty="0" err="1">
                <a:effectLst/>
                <a:ea typeface="宋体" panose="02010600030101010101" pitchFamily="2" charset="-122"/>
              </a:rPr>
              <a:t>第一</a:t>
            </a:r>
            <a:r>
              <a:rPr lang="zh-CN" altLang="en-US" sz="2600" b="1" dirty="0">
                <a:effectLst/>
                <a:ea typeface="宋体" panose="02010600030101010101" pitchFamily="2" charset="-122"/>
              </a:rPr>
              <a:t>部分：汇编语言与</a:t>
            </a:r>
            <a:r>
              <a:rPr lang="en-US" altLang="zh-CN" sz="2600" b="1" dirty="0">
                <a:effectLst/>
                <a:ea typeface="宋体" panose="02010600030101010101" pitchFamily="2" charset="-122"/>
              </a:rPr>
              <a:t>80X86处理器架构</a:t>
            </a:r>
          </a:p>
          <a:p>
            <a:pPr marL="0" indent="0" eaLnBrk="1" hangingPunct="1">
              <a:lnSpc>
                <a:spcPct val="130000"/>
              </a:lnSpc>
              <a:spcBef>
                <a:spcPts val="1200"/>
              </a:spcBef>
              <a:buClr>
                <a:srgbClr val="FF0000"/>
              </a:buClr>
              <a:buNone/>
            </a:pPr>
            <a:r>
              <a:rPr lang="en-US" altLang="zh-CN" sz="2600" dirty="0">
                <a:effectLst/>
                <a:ea typeface="宋体" panose="02010600030101010101" pitchFamily="2" charset="-122"/>
              </a:rPr>
              <a:t>第</a:t>
            </a:r>
            <a:r>
              <a:rPr lang="zh-CN" altLang="en-US" sz="2600" dirty="0">
                <a:effectLst/>
                <a:ea typeface="宋体" panose="02010600030101010101" pitchFamily="2" charset="-122"/>
              </a:rPr>
              <a:t>二部分：</a:t>
            </a:r>
            <a:r>
              <a:rPr lang="en-US" altLang="zh-CN" sz="2600" dirty="0">
                <a:effectLst/>
                <a:ea typeface="宋体" panose="02010600030101010101" pitchFamily="2" charset="-122"/>
              </a:rPr>
              <a:t>8086/8088的寻址方式</a:t>
            </a:r>
          </a:p>
          <a:p>
            <a:pPr marL="0" indent="0" eaLnBrk="1" hangingPunct="1">
              <a:lnSpc>
                <a:spcPct val="130000"/>
              </a:lnSpc>
              <a:spcBef>
                <a:spcPts val="1200"/>
              </a:spcBef>
              <a:buClr>
                <a:srgbClr val="FF0000"/>
              </a:buClr>
              <a:buNone/>
            </a:pPr>
            <a:r>
              <a:rPr lang="en-US" altLang="zh-CN" sz="2600" dirty="0">
                <a:effectLst/>
                <a:ea typeface="宋体" panose="02010600030101010101" pitchFamily="2" charset="-122"/>
              </a:rPr>
              <a:t>第</a:t>
            </a:r>
            <a:r>
              <a:rPr lang="zh-CN" altLang="en-US" sz="2600" dirty="0">
                <a:effectLst/>
                <a:ea typeface="宋体" panose="02010600030101010101" pitchFamily="2" charset="-122"/>
              </a:rPr>
              <a:t>三部分：</a:t>
            </a:r>
            <a:r>
              <a:rPr lang="en-US" altLang="zh-CN" sz="2600" dirty="0" err="1">
                <a:effectLst/>
                <a:ea typeface="宋体" panose="02010600030101010101" pitchFamily="2" charset="-122"/>
              </a:rPr>
              <a:t>汇编语言程序格式</a:t>
            </a:r>
            <a:endParaRPr lang="en-US" altLang="zh-CN" sz="2600"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600" dirty="0">
                <a:effectLst/>
                <a:ea typeface="宋体" panose="02010600030101010101" pitchFamily="2" charset="-122"/>
              </a:rPr>
              <a:t>第</a:t>
            </a:r>
            <a:r>
              <a:rPr lang="zh-CN" altLang="en-US" sz="2600" dirty="0">
                <a:effectLst/>
                <a:ea typeface="宋体" panose="02010600030101010101" pitchFamily="2" charset="-122"/>
              </a:rPr>
              <a:t>四部分：</a:t>
            </a:r>
            <a:r>
              <a:rPr lang="en-US" altLang="zh-CN" sz="2600" dirty="0">
                <a:effectLst/>
                <a:ea typeface="宋体" panose="02010600030101010101" pitchFamily="2" charset="-122"/>
              </a:rPr>
              <a:t>8086/8088的指令系统</a:t>
            </a:r>
          </a:p>
          <a:p>
            <a:pPr marL="0" indent="0" eaLnBrk="1" hangingPunct="1">
              <a:lnSpc>
                <a:spcPct val="130000"/>
              </a:lnSpc>
              <a:spcBef>
                <a:spcPts val="1200"/>
              </a:spcBef>
              <a:buClr>
                <a:srgbClr val="FF0000"/>
              </a:buClr>
              <a:buNone/>
            </a:pPr>
            <a:r>
              <a:rPr lang="en-US" altLang="zh-CN" sz="2600" b="1" dirty="0">
                <a:effectLst/>
                <a:ea typeface="宋体" panose="02010600030101010101" pitchFamily="2" charset="-122"/>
              </a:rPr>
              <a:t>第</a:t>
            </a:r>
            <a:r>
              <a:rPr lang="zh-CN" altLang="en-US" sz="2600" b="1" dirty="0">
                <a:effectLst/>
                <a:ea typeface="宋体" panose="02010600030101010101" pitchFamily="2" charset="-122"/>
              </a:rPr>
              <a:t>五</a:t>
            </a:r>
            <a:r>
              <a:rPr lang="zh-CN" altLang="en-US" sz="2600" dirty="0">
                <a:effectLst/>
                <a:ea typeface="宋体" panose="02010600030101010101" pitchFamily="2" charset="-122"/>
              </a:rPr>
              <a:t>部分：</a:t>
            </a:r>
            <a:r>
              <a:rPr lang="en-US" altLang="zh-CN" sz="2600" b="1" dirty="0">
                <a:effectLst/>
                <a:ea typeface="宋体" panose="02010600030101010101" pitchFamily="2" charset="-122"/>
              </a:rPr>
              <a:t>基本程序设计技术</a:t>
            </a:r>
          </a:p>
          <a:p>
            <a:pPr marL="0" indent="0" eaLnBrk="1" hangingPunct="1">
              <a:lnSpc>
                <a:spcPct val="130000"/>
              </a:lnSpc>
              <a:spcBef>
                <a:spcPts val="1200"/>
              </a:spcBef>
              <a:buClr>
                <a:srgbClr val="FF0000"/>
              </a:buClr>
              <a:buNone/>
            </a:pPr>
            <a:r>
              <a:rPr lang="en-US" altLang="zh-CN" sz="2600" b="1" dirty="0">
                <a:effectLst/>
                <a:ea typeface="宋体" panose="02010600030101010101" pitchFamily="2" charset="-122"/>
              </a:rPr>
              <a:t>第</a:t>
            </a:r>
            <a:r>
              <a:rPr lang="zh-CN" altLang="en-US" sz="2600" b="1" dirty="0">
                <a:effectLst/>
                <a:ea typeface="宋体" panose="02010600030101010101" pitchFamily="2" charset="-122"/>
              </a:rPr>
              <a:t>六</a:t>
            </a:r>
            <a:r>
              <a:rPr lang="zh-CN" altLang="en-US" sz="2600" dirty="0">
                <a:effectLst/>
                <a:ea typeface="宋体" panose="02010600030101010101" pitchFamily="2" charset="-122"/>
              </a:rPr>
              <a:t>部分：</a:t>
            </a:r>
            <a:r>
              <a:rPr lang="en-US" altLang="zh-CN" sz="2600" b="1" dirty="0" err="1">
                <a:effectLst/>
                <a:ea typeface="宋体" panose="02010600030101010101" pitchFamily="2" charset="-122"/>
              </a:rPr>
              <a:t>子程序设计</a:t>
            </a:r>
            <a:endParaRPr lang="en-US" altLang="zh-CN" sz="2600" b="1"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600" b="1" dirty="0">
                <a:effectLst/>
                <a:ea typeface="宋体" panose="02010600030101010101" pitchFamily="2" charset="-122"/>
              </a:rPr>
              <a:t>第</a:t>
            </a:r>
            <a:r>
              <a:rPr lang="zh-CN" altLang="en-US" sz="2600" b="1" dirty="0">
                <a:effectLst/>
                <a:ea typeface="宋体" panose="02010600030101010101" pitchFamily="2" charset="-122"/>
              </a:rPr>
              <a:t>七</a:t>
            </a:r>
            <a:r>
              <a:rPr lang="zh-CN" altLang="en-US" sz="2600" dirty="0">
                <a:effectLst/>
                <a:ea typeface="宋体" panose="02010600030101010101" pitchFamily="2" charset="-122"/>
              </a:rPr>
              <a:t>部分：</a:t>
            </a:r>
            <a:r>
              <a:rPr lang="en-US" altLang="zh-CN" sz="2600" b="1" dirty="0" err="1">
                <a:effectLst/>
                <a:ea typeface="宋体" panose="02010600030101010101" pitchFamily="2" charset="-122"/>
              </a:rPr>
              <a:t>高级汇编语言技术</a:t>
            </a:r>
            <a:endParaRPr lang="en-US" altLang="zh-CN" sz="2600" b="1" dirty="0">
              <a:effectLst/>
              <a:ea typeface="宋体" panose="02010600030101010101" pitchFamily="2" charset="-122"/>
            </a:endParaRPr>
          </a:p>
          <a:p>
            <a:pPr marL="0" indent="0" eaLnBrk="1" hangingPunct="1">
              <a:lnSpc>
                <a:spcPct val="130000"/>
              </a:lnSpc>
              <a:spcBef>
                <a:spcPts val="1200"/>
              </a:spcBef>
              <a:buClr>
                <a:srgbClr val="FF0000"/>
              </a:buClr>
              <a:buNone/>
            </a:pPr>
            <a:r>
              <a:rPr lang="en-US" altLang="zh-CN" sz="2600" b="1" dirty="0">
                <a:effectLst/>
                <a:ea typeface="宋体" panose="02010600030101010101" pitchFamily="2" charset="-122"/>
              </a:rPr>
              <a:t>第</a:t>
            </a:r>
            <a:r>
              <a:rPr lang="zh-CN" altLang="en-US" sz="2600" b="1" dirty="0">
                <a:effectLst/>
                <a:ea typeface="宋体" panose="02010600030101010101" pitchFamily="2" charset="-122"/>
              </a:rPr>
              <a:t>八</a:t>
            </a:r>
            <a:r>
              <a:rPr lang="zh-CN" altLang="en-US" sz="2600" dirty="0">
                <a:effectLst/>
                <a:ea typeface="宋体" panose="02010600030101010101" pitchFamily="2" charset="-122"/>
              </a:rPr>
              <a:t>部分：</a:t>
            </a:r>
            <a:r>
              <a:rPr lang="en-US" altLang="zh-CN" sz="2600" b="1" dirty="0" err="1">
                <a:effectLst/>
                <a:ea typeface="宋体" panose="02010600030101010101" pitchFamily="2" charset="-122"/>
              </a:rPr>
              <a:t>输入输出程序设计</a:t>
            </a:r>
            <a:endParaRPr lang="en-US" altLang="zh-CN" sz="2600" b="1" dirty="0">
              <a:effectLst/>
              <a:ea typeface="宋体" panose="02010600030101010101"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矩形 81924"/>
          <p:cNvSpPr/>
          <p:nvPr/>
        </p:nvSpPr>
        <p:spPr>
          <a:xfrm>
            <a:off x="400000" y="980728"/>
            <a:ext cx="8034388" cy="5177196"/>
          </a:xfrm>
          <a:noFill/>
          <a:ln w="9525">
            <a:noFill/>
          </a:ln>
        </p:spPr>
        <p:txBody>
          <a:bodyPr vert="horz" wrap="square" lIns="91440" tIns="45720" rIns="91440" bIns="45720" anchor="t"/>
          <a:lstStyle/>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中断允许标志</a:t>
            </a:r>
            <a:r>
              <a:rPr lang="en-US" altLang="zh-CN" sz="2000" dirty="0">
                <a:solidFill>
                  <a:schemeClr val="accent2"/>
                </a:solidFill>
                <a:latin typeface="华文宋体" panose="02010600040101010101" charset="-122"/>
                <a:ea typeface="华文宋体" panose="02010600040101010101" charset="-122"/>
              </a:rPr>
              <a:t>IF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Interrupt-enable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sz="2000" b="0" dirty="0">
                <a:latin typeface="华文宋体" panose="02010600040101010101" charset="-122"/>
                <a:ea typeface="华文宋体" panose="02010600040101010101" charset="-122"/>
              </a:rPr>
              <a:t>用于控制外部可屏蔽中断是否可以被处理器响应：</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，则允许中断；</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r>
              <a:rPr lang="zh-CN" altLang="en-US" sz="2000" b="0" dirty="0">
                <a:latin typeface="华文宋体" panose="02010600040101010101" charset="-122"/>
                <a:ea typeface="华文宋体" panose="02010600040101010101" charset="-122"/>
              </a:rPr>
              <a:t>，则禁止中断。</a:t>
            </a:r>
          </a:p>
          <a:p>
            <a:pPr eaLnBrk="0" hangingPunct="0">
              <a:spcBef>
                <a:spcPts val="600"/>
              </a:spcBef>
            </a:pPr>
            <a:r>
              <a:rPr lang="en-US" altLang="zh-CN" sz="2000" b="0" dirty="0">
                <a:latin typeface="华文宋体" panose="02010600040101010101" charset="-122"/>
                <a:ea typeface="华文宋体" panose="02010600040101010101" charset="-122"/>
              </a:rPr>
              <a:t>CLI</a:t>
            </a:r>
            <a:r>
              <a:rPr lang="zh-CN" altLang="en-US" sz="2000" b="0" dirty="0">
                <a:latin typeface="华文宋体" panose="02010600040101010101" charset="-122"/>
                <a:ea typeface="华文宋体" panose="02010600040101010101" charset="-122"/>
              </a:rPr>
              <a:t>指令复位中断标志：</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p>
          <a:p>
            <a:pPr eaLnBrk="0" hangingPunct="0">
              <a:spcBef>
                <a:spcPts val="600"/>
              </a:spcBef>
            </a:pPr>
            <a:r>
              <a:rPr lang="en-US" altLang="zh-CN" sz="2000" b="0" dirty="0">
                <a:latin typeface="华文宋体" panose="02010600040101010101" charset="-122"/>
                <a:ea typeface="华文宋体" panose="02010600040101010101" charset="-122"/>
              </a:rPr>
              <a:t>STI</a:t>
            </a:r>
            <a:r>
              <a:rPr lang="zh-CN" altLang="en-US" sz="2000" b="0" dirty="0">
                <a:latin typeface="华文宋体" panose="02010600040101010101" charset="-122"/>
                <a:ea typeface="华文宋体" panose="02010600040101010101" charset="-122"/>
              </a:rPr>
              <a:t>指令置位中断标志：</a:t>
            </a:r>
            <a:r>
              <a:rPr lang="en-US" altLang="zh-CN" sz="2000" b="0" dirty="0">
                <a:latin typeface="华文宋体" panose="02010600040101010101" charset="-122"/>
                <a:ea typeface="华文宋体" panose="02010600040101010101" charset="-122"/>
              </a:rPr>
              <a:t>IF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p>
          <a:p>
            <a:pPr eaLnBrk="0" hangingPunct="0">
              <a:spcBef>
                <a:spcPts val="600"/>
              </a:spcBef>
            </a:pPr>
            <a:endParaRPr lang="en-US" altLang="zh-CN" sz="2000" b="1" dirty="0">
              <a:latin typeface="华文宋体" panose="02010600040101010101" charset="-122"/>
              <a:ea typeface="华文宋体" panose="02010600040101010101" charset="-122"/>
            </a:endParaRPr>
          </a:p>
          <a:p>
            <a:pPr eaLnBrk="0" hangingPunct="0">
              <a:spcBef>
                <a:spcPts val="600"/>
              </a:spcBef>
            </a:pPr>
            <a:r>
              <a:rPr lang="zh-CN" altLang="en-US" sz="2000" dirty="0">
                <a:solidFill>
                  <a:schemeClr val="accent2"/>
                </a:solidFill>
                <a:latin typeface="华文宋体" panose="02010600040101010101" charset="-122"/>
                <a:ea typeface="华文宋体" panose="02010600040101010101" charset="-122"/>
              </a:rPr>
              <a:t>陷阱标志</a:t>
            </a:r>
            <a:r>
              <a:rPr lang="en-US" altLang="zh-CN" sz="2000" dirty="0">
                <a:solidFill>
                  <a:schemeClr val="accent2"/>
                </a:solidFill>
                <a:latin typeface="华文宋体" panose="02010600040101010101" charset="-122"/>
                <a:ea typeface="华文宋体" panose="02010600040101010101" charset="-122"/>
              </a:rPr>
              <a:t>TF</a:t>
            </a:r>
            <a:r>
              <a:rPr lang="zh-CN" altLang="en-US" sz="2000" dirty="0">
                <a:solidFill>
                  <a:schemeClr val="accent2"/>
                </a:solidFill>
                <a:latin typeface="华文宋体" panose="02010600040101010101" charset="-122"/>
                <a:ea typeface="华文宋体" panose="02010600040101010101" charset="-122"/>
              </a:rPr>
              <a:t>（</a:t>
            </a:r>
            <a:r>
              <a:rPr lang="en-US" altLang="zh-CN" sz="2000" dirty="0">
                <a:solidFill>
                  <a:schemeClr val="accent2"/>
                </a:solidFill>
                <a:latin typeface="华文宋体" panose="02010600040101010101" charset="-122"/>
                <a:ea typeface="华文宋体" panose="02010600040101010101" charset="-122"/>
              </a:rPr>
              <a:t>Trap Flag</a:t>
            </a:r>
            <a:r>
              <a:rPr lang="zh-CN" altLang="en-US" sz="2000" dirty="0">
                <a:solidFill>
                  <a:schemeClr val="accent2"/>
                </a:solidFill>
                <a:latin typeface="华文宋体" panose="02010600040101010101" charset="-122"/>
                <a:ea typeface="华文宋体" panose="02010600040101010101" charset="-122"/>
              </a:rPr>
              <a:t>）</a:t>
            </a:r>
          </a:p>
          <a:p>
            <a:pPr eaLnBrk="0" hangingPunct="0">
              <a:spcBef>
                <a:spcPts val="600"/>
              </a:spcBef>
            </a:pPr>
            <a:r>
              <a:rPr lang="zh-CN" altLang="en-US" sz="2000" b="0" dirty="0">
                <a:latin typeface="华文宋体" panose="02010600040101010101" charset="-122"/>
                <a:ea typeface="华文宋体" panose="02010600040101010101" charset="-122"/>
              </a:rPr>
              <a:t>用于控制处理器是否进入单步操作方式：</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TF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0</a:t>
            </a:r>
            <a:r>
              <a:rPr lang="zh-CN" altLang="en-US" sz="2000" b="0" dirty="0">
                <a:latin typeface="华文宋体" panose="02010600040101010101" charset="-122"/>
                <a:ea typeface="华文宋体" panose="02010600040101010101" charset="-122"/>
              </a:rPr>
              <a:t>，处理器正常工作；</a:t>
            </a:r>
          </a:p>
          <a:p>
            <a:pPr eaLnBrk="0" hangingPunct="0">
              <a:spcBef>
                <a:spcPts val="600"/>
              </a:spcBef>
            </a:pPr>
            <a:r>
              <a:rPr lang="zh-CN" altLang="en-US" sz="2000" b="0" dirty="0">
                <a:latin typeface="华文宋体" panose="02010600040101010101" charset="-122"/>
                <a:ea typeface="华文宋体" panose="02010600040101010101" charset="-122"/>
              </a:rPr>
              <a:t>设置</a:t>
            </a:r>
            <a:r>
              <a:rPr lang="en-US" altLang="zh-CN" sz="2000" b="0" dirty="0">
                <a:latin typeface="华文宋体" panose="02010600040101010101" charset="-122"/>
                <a:ea typeface="华文宋体" panose="02010600040101010101" charset="-122"/>
              </a:rPr>
              <a:t>TF</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，处理器单步执行指令。</a:t>
            </a:r>
          </a:p>
          <a:p>
            <a:pPr eaLnBrk="0" hangingPunct="0">
              <a:spcBef>
                <a:spcPts val="600"/>
              </a:spcBef>
            </a:pPr>
            <a:r>
              <a:rPr lang="zh-CN" altLang="en-US" sz="2000" b="0" dirty="0">
                <a:latin typeface="华文宋体" panose="02010600040101010101" charset="-122"/>
                <a:ea typeface="华文宋体" panose="02010600040101010101" charset="-122"/>
              </a:rPr>
              <a:t>单步执行指令</a:t>
            </a:r>
            <a:r>
              <a:rPr lang="en-US" altLang="zh-CN" sz="2000" b="0" dirty="0">
                <a:latin typeface="华文宋体" panose="02010600040101010101" charset="-122"/>
                <a:ea typeface="华文宋体" panose="02010600040101010101" charset="-122"/>
              </a:rPr>
              <a:t>——</a:t>
            </a:r>
            <a:r>
              <a:rPr lang="zh-CN" altLang="en-US" sz="2000" b="0" dirty="0">
                <a:latin typeface="华文宋体" panose="02010600040101010101" charset="-122"/>
                <a:ea typeface="华文宋体" panose="02010600040101010101" charset="-122"/>
              </a:rPr>
              <a:t>处理器在每条指令执行结束时，便产生一个编号为</a:t>
            </a:r>
            <a:r>
              <a:rPr lang="en-US" altLang="zh-CN" sz="2000" b="0" dirty="0">
                <a:latin typeface="华文宋体" panose="02010600040101010101" charset="-122"/>
                <a:ea typeface="华文宋体" panose="02010600040101010101" charset="-122"/>
              </a:rPr>
              <a:t>1</a:t>
            </a:r>
            <a:r>
              <a:rPr lang="zh-CN" altLang="en-US" sz="2000" b="0" dirty="0">
                <a:latin typeface="华文宋体" panose="02010600040101010101" charset="-122"/>
                <a:ea typeface="华文宋体" panose="02010600040101010101" charset="-122"/>
              </a:rPr>
              <a:t>的内部中断。这种内部中断称为单步中断，所以</a:t>
            </a:r>
            <a:r>
              <a:rPr lang="en-US" altLang="zh-CN" sz="2000" b="0" dirty="0">
                <a:latin typeface="华文宋体" panose="02010600040101010101" charset="-122"/>
                <a:ea typeface="华文宋体" panose="02010600040101010101" charset="-122"/>
              </a:rPr>
              <a:t>TF</a:t>
            </a:r>
            <a:r>
              <a:rPr lang="zh-CN" altLang="en-US" sz="2000" b="0" dirty="0">
                <a:latin typeface="华文宋体" panose="02010600040101010101" charset="-122"/>
                <a:ea typeface="华文宋体" panose="02010600040101010101" charset="-122"/>
              </a:rPr>
              <a:t>也称为单步标志。</a:t>
            </a:r>
          </a:p>
          <a:p>
            <a:pPr eaLnBrk="0" hangingPunct="0">
              <a:spcBef>
                <a:spcPts val="600"/>
              </a:spcBef>
            </a:pPr>
            <a:r>
              <a:rPr lang="zh-CN" altLang="en-US" sz="2000" b="0" dirty="0">
                <a:latin typeface="华文宋体" panose="02010600040101010101" charset="-122"/>
                <a:ea typeface="华文宋体" panose="02010600040101010101" charset="-122"/>
              </a:rPr>
              <a:t>利用单步中断可对程序进行逐条指令的调试。</a:t>
            </a:r>
            <a:endParaRPr lang="en-US" altLang="zh-CN" sz="2000" b="0" dirty="0">
              <a:latin typeface="华文新魏" panose="02010800040101010101" pitchFamily="2" charset="-122"/>
              <a:ea typeface="华文新魏" panose="02010800040101010101" pitchFamily="2" charset="-122"/>
            </a:endParaRPr>
          </a:p>
        </p:txBody>
      </p:sp>
      <p:sp>
        <p:nvSpPr>
          <p:cNvPr id="81927" name="矩形 81926"/>
          <p:cNvSpPr/>
          <p:nvPr/>
        </p:nvSpPr>
        <p:spPr>
          <a:xfrm>
            <a:off x="357188" y="4038600"/>
            <a:ext cx="8077200" cy="2500313"/>
          </a:xfrm>
          <a:noFill/>
          <a:ln w="9525">
            <a:noFill/>
          </a:ln>
        </p:spPr>
        <p:txBody>
          <a:bodyPr vert="horz" wrap="square" lIns="91440" tIns="45720" rIns="91440" bIns="45720" anchor="t"/>
          <a:lstStyle/>
          <a:p>
            <a:pPr eaLnBrk="0" hangingPunct="0"/>
            <a:endParaRPr lang="zh-CN" altLang="en-US" b="1" dirty="0">
              <a:latin typeface="华文新魏" panose="02010800040101010101" pitchFamily="2" charset="-122"/>
              <a:ea typeface="华文新魏" panose="02010800040101010101" pitchFamily="2" charset="-122"/>
            </a:endParaRPr>
          </a:p>
        </p:txBody>
      </p:sp>
      <p:sp>
        <p:nvSpPr>
          <p:cNvPr id="11"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8" name="组合 82947"/>
          <p:cNvGrpSpPr/>
          <p:nvPr/>
        </p:nvGrpSpPr>
        <p:grpSpPr>
          <a:xfrm>
            <a:off x="4419600" y="1176338"/>
            <a:ext cx="4343400" cy="381000"/>
            <a:chOff x="2112" y="576"/>
            <a:chExt cx="3168" cy="240"/>
          </a:xfrm>
        </p:grpSpPr>
        <p:grpSp>
          <p:nvGrpSpPr>
            <p:cNvPr id="82949" name="组合 82948"/>
            <p:cNvGrpSpPr/>
            <p:nvPr/>
          </p:nvGrpSpPr>
          <p:grpSpPr>
            <a:xfrm>
              <a:off x="2880" y="576"/>
              <a:ext cx="287" cy="240"/>
              <a:chOff x="2880" y="576"/>
              <a:chExt cx="287" cy="240"/>
            </a:xfrm>
          </p:grpSpPr>
          <p:sp>
            <p:nvSpPr>
              <p:cNvPr id="82950" name="矩形 8294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51" name="文本框 82950"/>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Lucida Console" panose="020B0609040504020204" pitchFamily="49" charset="0"/>
                  </a:rPr>
                  <a:t>OF</a:t>
                </a:r>
              </a:p>
            </p:txBody>
          </p:sp>
        </p:grpSp>
        <p:grpSp>
          <p:nvGrpSpPr>
            <p:cNvPr id="82952" name="组合 82951"/>
            <p:cNvGrpSpPr/>
            <p:nvPr/>
          </p:nvGrpSpPr>
          <p:grpSpPr>
            <a:xfrm>
              <a:off x="3072" y="576"/>
              <a:ext cx="288" cy="240"/>
              <a:chOff x="2880" y="576"/>
              <a:chExt cx="288" cy="240"/>
            </a:xfrm>
          </p:grpSpPr>
          <p:sp>
            <p:nvSpPr>
              <p:cNvPr id="82953" name="矩形 8295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54" name="文本框 8295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2955" name="组合 82954"/>
            <p:cNvGrpSpPr/>
            <p:nvPr/>
          </p:nvGrpSpPr>
          <p:grpSpPr>
            <a:xfrm>
              <a:off x="3264" y="576"/>
              <a:ext cx="288" cy="240"/>
              <a:chOff x="2880" y="576"/>
              <a:chExt cx="288" cy="240"/>
            </a:xfrm>
          </p:grpSpPr>
          <p:sp>
            <p:nvSpPr>
              <p:cNvPr id="82956" name="矩形 8295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57" name="文本框 8295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2958" name="组合 82957"/>
            <p:cNvGrpSpPr/>
            <p:nvPr/>
          </p:nvGrpSpPr>
          <p:grpSpPr>
            <a:xfrm>
              <a:off x="3455" y="576"/>
              <a:ext cx="288" cy="240"/>
              <a:chOff x="2879" y="576"/>
              <a:chExt cx="288" cy="240"/>
            </a:xfrm>
          </p:grpSpPr>
          <p:sp>
            <p:nvSpPr>
              <p:cNvPr id="82959" name="矩形 8295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0" name="文本框 82959"/>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2961" name="组合 82960"/>
            <p:cNvGrpSpPr/>
            <p:nvPr/>
          </p:nvGrpSpPr>
          <p:grpSpPr>
            <a:xfrm>
              <a:off x="3649" y="576"/>
              <a:ext cx="288" cy="240"/>
              <a:chOff x="2881" y="576"/>
              <a:chExt cx="288" cy="240"/>
            </a:xfrm>
          </p:grpSpPr>
          <p:sp>
            <p:nvSpPr>
              <p:cNvPr id="82962" name="矩形 8296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3" name="文本框 82962"/>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2964" name="组合 82963"/>
            <p:cNvGrpSpPr/>
            <p:nvPr/>
          </p:nvGrpSpPr>
          <p:grpSpPr>
            <a:xfrm>
              <a:off x="3840" y="576"/>
              <a:ext cx="288" cy="240"/>
              <a:chOff x="2880" y="576"/>
              <a:chExt cx="288" cy="240"/>
            </a:xfrm>
          </p:grpSpPr>
          <p:sp>
            <p:nvSpPr>
              <p:cNvPr id="82965" name="矩形 8296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6" name="文本框 8296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2967" name="组合 82966"/>
            <p:cNvGrpSpPr/>
            <p:nvPr/>
          </p:nvGrpSpPr>
          <p:grpSpPr>
            <a:xfrm>
              <a:off x="4032" y="576"/>
              <a:ext cx="288" cy="240"/>
              <a:chOff x="2880" y="576"/>
              <a:chExt cx="288" cy="240"/>
            </a:xfrm>
          </p:grpSpPr>
          <p:sp>
            <p:nvSpPr>
              <p:cNvPr id="82968" name="矩形 8296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69" name="文本框 8296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70" name="组合 82969"/>
            <p:cNvGrpSpPr/>
            <p:nvPr/>
          </p:nvGrpSpPr>
          <p:grpSpPr>
            <a:xfrm>
              <a:off x="4224" y="576"/>
              <a:ext cx="287" cy="240"/>
              <a:chOff x="2880" y="576"/>
              <a:chExt cx="287" cy="240"/>
            </a:xfrm>
          </p:grpSpPr>
          <p:sp>
            <p:nvSpPr>
              <p:cNvPr id="82971" name="矩形 8297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72" name="文本框 82971"/>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2973" name="组合 82972"/>
            <p:cNvGrpSpPr/>
            <p:nvPr/>
          </p:nvGrpSpPr>
          <p:grpSpPr>
            <a:xfrm>
              <a:off x="4416" y="576"/>
              <a:ext cx="288" cy="240"/>
              <a:chOff x="2880" y="576"/>
              <a:chExt cx="288" cy="240"/>
            </a:xfrm>
          </p:grpSpPr>
          <p:sp>
            <p:nvSpPr>
              <p:cNvPr id="82974" name="矩形 8297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75" name="文本框 8297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76" name="组合 82975"/>
            <p:cNvGrpSpPr/>
            <p:nvPr/>
          </p:nvGrpSpPr>
          <p:grpSpPr>
            <a:xfrm>
              <a:off x="4608" y="576"/>
              <a:ext cx="288" cy="240"/>
              <a:chOff x="2880" y="576"/>
              <a:chExt cx="288" cy="240"/>
            </a:xfrm>
          </p:grpSpPr>
          <p:sp>
            <p:nvSpPr>
              <p:cNvPr id="82977" name="矩形 8297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78" name="文本框 8297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2979" name="组合 82978"/>
            <p:cNvGrpSpPr/>
            <p:nvPr/>
          </p:nvGrpSpPr>
          <p:grpSpPr>
            <a:xfrm>
              <a:off x="4800" y="576"/>
              <a:ext cx="288" cy="240"/>
              <a:chOff x="2880" y="576"/>
              <a:chExt cx="288" cy="240"/>
            </a:xfrm>
          </p:grpSpPr>
          <p:sp>
            <p:nvSpPr>
              <p:cNvPr id="82980" name="矩形 8297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81" name="文本框 8298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82" name="组合 82981"/>
            <p:cNvGrpSpPr/>
            <p:nvPr/>
          </p:nvGrpSpPr>
          <p:grpSpPr>
            <a:xfrm>
              <a:off x="4993" y="576"/>
              <a:ext cx="287" cy="240"/>
              <a:chOff x="2881" y="576"/>
              <a:chExt cx="287" cy="240"/>
            </a:xfrm>
          </p:grpSpPr>
          <p:sp>
            <p:nvSpPr>
              <p:cNvPr id="82983" name="矩形 8298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84" name="文本框 82983"/>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2985" name="组合 82984"/>
            <p:cNvGrpSpPr/>
            <p:nvPr/>
          </p:nvGrpSpPr>
          <p:grpSpPr>
            <a:xfrm>
              <a:off x="2688" y="576"/>
              <a:ext cx="288" cy="240"/>
              <a:chOff x="2880" y="576"/>
              <a:chExt cx="288" cy="240"/>
            </a:xfrm>
          </p:grpSpPr>
          <p:sp>
            <p:nvSpPr>
              <p:cNvPr id="82986" name="矩形 8298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87" name="文本框 8298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88" name="组合 82987"/>
            <p:cNvGrpSpPr/>
            <p:nvPr/>
          </p:nvGrpSpPr>
          <p:grpSpPr>
            <a:xfrm>
              <a:off x="2496" y="576"/>
              <a:ext cx="288" cy="240"/>
              <a:chOff x="2880" y="576"/>
              <a:chExt cx="288" cy="240"/>
            </a:xfrm>
          </p:grpSpPr>
          <p:sp>
            <p:nvSpPr>
              <p:cNvPr id="82989" name="矩形 8298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90" name="文本框 8298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91" name="组合 82990"/>
            <p:cNvGrpSpPr/>
            <p:nvPr/>
          </p:nvGrpSpPr>
          <p:grpSpPr>
            <a:xfrm>
              <a:off x="2304" y="576"/>
              <a:ext cx="288" cy="240"/>
              <a:chOff x="2880" y="576"/>
              <a:chExt cx="288" cy="240"/>
            </a:xfrm>
          </p:grpSpPr>
          <p:sp>
            <p:nvSpPr>
              <p:cNvPr id="82992" name="矩形 8299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93" name="文本框 8299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2994" name="组合 82993"/>
            <p:cNvGrpSpPr/>
            <p:nvPr/>
          </p:nvGrpSpPr>
          <p:grpSpPr>
            <a:xfrm>
              <a:off x="2112" y="576"/>
              <a:ext cx="288" cy="240"/>
              <a:chOff x="2880" y="576"/>
              <a:chExt cx="288" cy="240"/>
            </a:xfrm>
          </p:grpSpPr>
          <p:sp>
            <p:nvSpPr>
              <p:cNvPr id="82995" name="矩形 8299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2996" name="文本框 8299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2997" name="矩形 82996"/>
          <p:cNvSpPr/>
          <p:nvPr/>
        </p:nvSpPr>
        <p:spPr>
          <a:xfrm>
            <a:off x="5008563" y="1244600"/>
            <a:ext cx="184150" cy="274638"/>
          </a:xfrm>
          <a:prstGeom prst="rect">
            <a:avLst/>
          </a:prstGeom>
          <a:noFill/>
          <a:ln w="12700">
            <a:noFill/>
          </a:ln>
        </p:spPr>
        <p:txBody>
          <a:bodyPr wrap="none" anchor="t">
            <a:spAutoFit/>
          </a:bodyPr>
          <a:lstStyle/>
          <a:p>
            <a:pPr eaLnBrk="0" hangingPunct="0"/>
            <a:endParaRPr sz="1200" b="1" dirty="0">
              <a:solidFill>
                <a:srgbClr val="000000"/>
              </a:solidFill>
              <a:latin typeface="Lucida Console" panose="020B0609040504020204" pitchFamily="49" charset="0"/>
            </a:endParaRPr>
          </a:p>
        </p:txBody>
      </p:sp>
      <p:sp>
        <p:nvSpPr>
          <p:cNvPr id="82998" name="矩形 82997"/>
          <p:cNvSpPr/>
          <p:nvPr/>
        </p:nvSpPr>
        <p:spPr>
          <a:xfrm>
            <a:off x="4703763" y="1244600"/>
            <a:ext cx="184150" cy="274638"/>
          </a:xfrm>
          <a:prstGeom prst="rect">
            <a:avLst/>
          </a:prstGeom>
          <a:noFill/>
          <a:ln w="12700">
            <a:noFill/>
          </a:ln>
        </p:spPr>
        <p:txBody>
          <a:bodyPr wrap="none" anchor="t">
            <a:spAutoFit/>
          </a:bodyPr>
          <a:lstStyle/>
          <a:p>
            <a:pPr eaLnBrk="0" hangingPunct="0"/>
            <a:endParaRPr sz="1200" b="1" dirty="0">
              <a:solidFill>
                <a:srgbClr val="000000"/>
              </a:solidFill>
              <a:latin typeface="Lucida Console" panose="020B0609040504020204" pitchFamily="49" charset="0"/>
            </a:endParaRPr>
          </a:p>
        </p:txBody>
      </p:sp>
      <p:sp>
        <p:nvSpPr>
          <p:cNvPr id="82999" name="文本框 82998"/>
          <p:cNvSpPr txBox="1"/>
          <p:nvPr/>
        </p:nvSpPr>
        <p:spPr>
          <a:xfrm>
            <a:off x="7620000" y="871538"/>
            <a:ext cx="1066800" cy="336550"/>
          </a:xfrm>
          <a:prstGeom prst="rect">
            <a:avLst/>
          </a:prstGeom>
          <a:noFill/>
          <a:ln w="12700">
            <a:noFill/>
          </a:ln>
        </p:spPr>
        <p:txBody>
          <a:bodyPr>
            <a:spAutoFit/>
          </a:bodyPr>
          <a:lstStyle/>
          <a:p>
            <a:pPr eaLnBrk="0" hangingPunct="0"/>
            <a:r>
              <a:rPr lang="en-US" altLang="zh-CN" sz="1600" b="1">
                <a:solidFill>
                  <a:srgbClr val="000000"/>
                </a:solidFill>
                <a:latin typeface="Times New Roman" panose="02020603050405020304" pitchFamily="18" charset="0"/>
              </a:rPr>
              <a:t>8086/8088</a:t>
            </a:r>
          </a:p>
        </p:txBody>
      </p:sp>
      <p:grpSp>
        <p:nvGrpSpPr>
          <p:cNvPr id="83000" name="组合 82999"/>
          <p:cNvGrpSpPr/>
          <p:nvPr/>
        </p:nvGrpSpPr>
        <p:grpSpPr>
          <a:xfrm>
            <a:off x="4419600" y="1938338"/>
            <a:ext cx="4343400" cy="381000"/>
            <a:chOff x="2112" y="576"/>
            <a:chExt cx="3168" cy="240"/>
          </a:xfrm>
        </p:grpSpPr>
        <p:grpSp>
          <p:nvGrpSpPr>
            <p:cNvPr id="83001" name="组合 83000"/>
            <p:cNvGrpSpPr/>
            <p:nvPr/>
          </p:nvGrpSpPr>
          <p:grpSpPr>
            <a:xfrm>
              <a:off x="2881" y="576"/>
              <a:ext cx="287" cy="240"/>
              <a:chOff x="2881" y="576"/>
              <a:chExt cx="287" cy="240"/>
            </a:xfrm>
          </p:grpSpPr>
          <p:sp>
            <p:nvSpPr>
              <p:cNvPr id="83002" name="矩形 8300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03" name="文本框 83002"/>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004" name="组合 83003"/>
            <p:cNvGrpSpPr/>
            <p:nvPr/>
          </p:nvGrpSpPr>
          <p:grpSpPr>
            <a:xfrm>
              <a:off x="3072" y="576"/>
              <a:ext cx="288" cy="240"/>
              <a:chOff x="2880" y="576"/>
              <a:chExt cx="288" cy="240"/>
            </a:xfrm>
          </p:grpSpPr>
          <p:sp>
            <p:nvSpPr>
              <p:cNvPr id="83005" name="矩形 8300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06" name="文本框 8300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007" name="组合 83006"/>
            <p:cNvGrpSpPr/>
            <p:nvPr/>
          </p:nvGrpSpPr>
          <p:grpSpPr>
            <a:xfrm>
              <a:off x="3264" y="576"/>
              <a:ext cx="288" cy="240"/>
              <a:chOff x="2880" y="576"/>
              <a:chExt cx="288" cy="240"/>
            </a:xfrm>
          </p:grpSpPr>
          <p:sp>
            <p:nvSpPr>
              <p:cNvPr id="83008" name="矩形 8300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09" name="文本框 8300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010" name="组合 83009"/>
            <p:cNvGrpSpPr/>
            <p:nvPr/>
          </p:nvGrpSpPr>
          <p:grpSpPr>
            <a:xfrm>
              <a:off x="3455" y="576"/>
              <a:ext cx="288" cy="240"/>
              <a:chOff x="2879" y="576"/>
              <a:chExt cx="288" cy="240"/>
            </a:xfrm>
          </p:grpSpPr>
          <p:sp>
            <p:nvSpPr>
              <p:cNvPr id="83011" name="矩形 8301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12" name="文本框 83011"/>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013" name="组合 83012"/>
            <p:cNvGrpSpPr/>
            <p:nvPr/>
          </p:nvGrpSpPr>
          <p:grpSpPr>
            <a:xfrm>
              <a:off x="3649" y="576"/>
              <a:ext cx="288" cy="240"/>
              <a:chOff x="2881" y="576"/>
              <a:chExt cx="288" cy="240"/>
            </a:xfrm>
          </p:grpSpPr>
          <p:sp>
            <p:nvSpPr>
              <p:cNvPr id="83014" name="矩形 8301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15" name="文本框 83014"/>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016" name="组合 83015"/>
            <p:cNvGrpSpPr/>
            <p:nvPr/>
          </p:nvGrpSpPr>
          <p:grpSpPr>
            <a:xfrm>
              <a:off x="3840" y="576"/>
              <a:ext cx="288" cy="240"/>
              <a:chOff x="2880" y="576"/>
              <a:chExt cx="288" cy="240"/>
            </a:xfrm>
          </p:grpSpPr>
          <p:sp>
            <p:nvSpPr>
              <p:cNvPr id="83017" name="矩形 8301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18" name="文本框 8301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019" name="组合 83018"/>
            <p:cNvGrpSpPr/>
            <p:nvPr/>
          </p:nvGrpSpPr>
          <p:grpSpPr>
            <a:xfrm>
              <a:off x="4032" y="576"/>
              <a:ext cx="288" cy="240"/>
              <a:chOff x="2880" y="576"/>
              <a:chExt cx="288" cy="240"/>
            </a:xfrm>
          </p:grpSpPr>
          <p:sp>
            <p:nvSpPr>
              <p:cNvPr id="83020" name="矩形 8301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21" name="文本框 8302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22" name="组合 83021"/>
            <p:cNvGrpSpPr/>
            <p:nvPr/>
          </p:nvGrpSpPr>
          <p:grpSpPr>
            <a:xfrm>
              <a:off x="4224" y="576"/>
              <a:ext cx="287" cy="240"/>
              <a:chOff x="2880" y="576"/>
              <a:chExt cx="287" cy="240"/>
            </a:xfrm>
          </p:grpSpPr>
          <p:sp>
            <p:nvSpPr>
              <p:cNvPr id="83023" name="矩形 8302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24" name="文本框 83023"/>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025" name="组合 83024"/>
            <p:cNvGrpSpPr/>
            <p:nvPr/>
          </p:nvGrpSpPr>
          <p:grpSpPr>
            <a:xfrm>
              <a:off x="4416" y="576"/>
              <a:ext cx="288" cy="240"/>
              <a:chOff x="2880" y="576"/>
              <a:chExt cx="288" cy="240"/>
            </a:xfrm>
          </p:grpSpPr>
          <p:sp>
            <p:nvSpPr>
              <p:cNvPr id="83026" name="矩形 8302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27" name="文本框 8302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28" name="组合 83027"/>
            <p:cNvGrpSpPr/>
            <p:nvPr/>
          </p:nvGrpSpPr>
          <p:grpSpPr>
            <a:xfrm>
              <a:off x="4608" y="576"/>
              <a:ext cx="288" cy="240"/>
              <a:chOff x="2880" y="576"/>
              <a:chExt cx="288" cy="240"/>
            </a:xfrm>
          </p:grpSpPr>
          <p:sp>
            <p:nvSpPr>
              <p:cNvPr id="83029" name="矩形 8302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0" name="文本框 8302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031" name="组合 83030"/>
            <p:cNvGrpSpPr/>
            <p:nvPr/>
          </p:nvGrpSpPr>
          <p:grpSpPr>
            <a:xfrm>
              <a:off x="4800" y="576"/>
              <a:ext cx="288" cy="240"/>
              <a:chOff x="2880" y="576"/>
              <a:chExt cx="288" cy="240"/>
            </a:xfrm>
          </p:grpSpPr>
          <p:sp>
            <p:nvSpPr>
              <p:cNvPr id="83032" name="矩形 8303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3" name="文本框 8303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34" name="组合 83033"/>
            <p:cNvGrpSpPr/>
            <p:nvPr/>
          </p:nvGrpSpPr>
          <p:grpSpPr>
            <a:xfrm>
              <a:off x="4993" y="576"/>
              <a:ext cx="287" cy="240"/>
              <a:chOff x="2881" y="576"/>
              <a:chExt cx="287" cy="240"/>
            </a:xfrm>
          </p:grpSpPr>
          <p:sp>
            <p:nvSpPr>
              <p:cNvPr id="83035" name="矩形 8303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6" name="文本框 83035"/>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037" name="组合 83036"/>
            <p:cNvGrpSpPr/>
            <p:nvPr/>
          </p:nvGrpSpPr>
          <p:grpSpPr>
            <a:xfrm>
              <a:off x="2688" y="576"/>
              <a:ext cx="288" cy="240"/>
              <a:chOff x="2880" y="576"/>
              <a:chExt cx="288" cy="240"/>
            </a:xfrm>
          </p:grpSpPr>
          <p:sp>
            <p:nvSpPr>
              <p:cNvPr id="83038" name="矩形 8303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39" name="文本框 8303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40" name="组合 83039"/>
            <p:cNvGrpSpPr/>
            <p:nvPr/>
          </p:nvGrpSpPr>
          <p:grpSpPr>
            <a:xfrm>
              <a:off x="2496" y="576"/>
              <a:ext cx="288" cy="240"/>
              <a:chOff x="2880" y="576"/>
              <a:chExt cx="288" cy="240"/>
            </a:xfrm>
          </p:grpSpPr>
          <p:sp>
            <p:nvSpPr>
              <p:cNvPr id="83041" name="矩形 8304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42" name="文本框 8304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43" name="组合 83042"/>
            <p:cNvGrpSpPr/>
            <p:nvPr/>
          </p:nvGrpSpPr>
          <p:grpSpPr>
            <a:xfrm>
              <a:off x="2304" y="576"/>
              <a:ext cx="288" cy="240"/>
              <a:chOff x="2880" y="576"/>
              <a:chExt cx="288" cy="240"/>
            </a:xfrm>
          </p:grpSpPr>
          <p:sp>
            <p:nvSpPr>
              <p:cNvPr id="83044" name="矩形 8304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45" name="文本框 8304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46" name="组合 83045"/>
            <p:cNvGrpSpPr/>
            <p:nvPr/>
          </p:nvGrpSpPr>
          <p:grpSpPr>
            <a:xfrm>
              <a:off x="2112" y="576"/>
              <a:ext cx="288" cy="240"/>
              <a:chOff x="2880" y="576"/>
              <a:chExt cx="288" cy="240"/>
            </a:xfrm>
          </p:grpSpPr>
          <p:sp>
            <p:nvSpPr>
              <p:cNvPr id="83047" name="矩形 8304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48" name="文本框 8304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049" name="矩形 83048"/>
          <p:cNvSpPr/>
          <p:nvPr/>
        </p:nvSpPr>
        <p:spPr>
          <a:xfrm>
            <a:off x="5008563" y="2014538"/>
            <a:ext cx="55245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050" name="矩形 83049"/>
          <p:cNvSpPr/>
          <p:nvPr/>
        </p:nvSpPr>
        <p:spPr>
          <a:xfrm>
            <a:off x="4703763" y="2014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sp>
        <p:nvSpPr>
          <p:cNvPr id="83051" name="文本框 83050"/>
          <p:cNvSpPr txBox="1"/>
          <p:nvPr/>
        </p:nvSpPr>
        <p:spPr>
          <a:xfrm>
            <a:off x="7972425" y="1633538"/>
            <a:ext cx="838200" cy="336550"/>
          </a:xfrm>
          <a:prstGeom prst="rect">
            <a:avLst/>
          </a:prstGeom>
          <a:noFill/>
          <a:ln w="12700">
            <a:noFill/>
          </a:ln>
        </p:spPr>
        <p:txBody>
          <a:bodyPr>
            <a:spAutoFit/>
          </a:bodyPr>
          <a:lstStyle/>
          <a:p>
            <a:pPr eaLnBrk="0" hangingPunct="0"/>
            <a:r>
              <a:rPr lang="en-US" altLang="zh-CN" sz="1600" b="1" dirty="0">
                <a:solidFill>
                  <a:srgbClr val="000000"/>
                </a:solidFill>
                <a:latin typeface="Times New Roman" panose="02020603050405020304" pitchFamily="18" charset="0"/>
              </a:rPr>
              <a:t> </a:t>
            </a:r>
            <a:r>
              <a:rPr lang="en-US" altLang="zh-CN" sz="1600" b="1">
                <a:solidFill>
                  <a:srgbClr val="000000"/>
                </a:solidFill>
                <a:latin typeface="Times New Roman" panose="02020603050405020304" pitchFamily="18" charset="0"/>
              </a:rPr>
              <a:t>80286</a:t>
            </a:r>
          </a:p>
        </p:txBody>
      </p:sp>
      <p:grpSp>
        <p:nvGrpSpPr>
          <p:cNvPr id="83052" name="组合 83051"/>
          <p:cNvGrpSpPr/>
          <p:nvPr/>
        </p:nvGrpSpPr>
        <p:grpSpPr>
          <a:xfrm>
            <a:off x="200025" y="2700338"/>
            <a:ext cx="8555038" cy="381000"/>
            <a:chOff x="192" y="3072"/>
            <a:chExt cx="5389" cy="240"/>
          </a:xfrm>
        </p:grpSpPr>
        <p:grpSp>
          <p:nvGrpSpPr>
            <p:cNvPr id="83053" name="组合 83052"/>
            <p:cNvGrpSpPr/>
            <p:nvPr/>
          </p:nvGrpSpPr>
          <p:grpSpPr>
            <a:xfrm>
              <a:off x="192" y="3072"/>
              <a:ext cx="2736" cy="240"/>
              <a:chOff x="2112" y="576"/>
              <a:chExt cx="3168" cy="240"/>
            </a:xfrm>
          </p:grpSpPr>
          <p:grpSp>
            <p:nvGrpSpPr>
              <p:cNvPr id="83054" name="组合 83053"/>
              <p:cNvGrpSpPr/>
              <p:nvPr/>
            </p:nvGrpSpPr>
            <p:grpSpPr>
              <a:xfrm>
                <a:off x="2881" y="576"/>
                <a:ext cx="287" cy="240"/>
                <a:chOff x="2881" y="576"/>
                <a:chExt cx="287" cy="240"/>
              </a:xfrm>
            </p:grpSpPr>
            <p:sp>
              <p:nvSpPr>
                <p:cNvPr id="83055" name="矩形 8305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56" name="文本框 83055"/>
                <p:cNvSpPr txBox="1"/>
                <p:nvPr/>
              </p:nvSpPr>
              <p:spPr>
                <a:xfrm>
                  <a:off x="2881"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57" name="组合 83056"/>
              <p:cNvGrpSpPr/>
              <p:nvPr/>
            </p:nvGrpSpPr>
            <p:grpSpPr>
              <a:xfrm>
                <a:off x="3072" y="576"/>
                <a:ext cx="288" cy="240"/>
                <a:chOff x="2880" y="576"/>
                <a:chExt cx="288" cy="240"/>
              </a:xfrm>
            </p:grpSpPr>
            <p:sp>
              <p:nvSpPr>
                <p:cNvPr id="83058" name="矩形 8305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59" name="文本框 83058"/>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60" name="组合 83059"/>
              <p:cNvGrpSpPr/>
              <p:nvPr/>
            </p:nvGrpSpPr>
            <p:grpSpPr>
              <a:xfrm>
                <a:off x="3264" y="576"/>
                <a:ext cx="288" cy="240"/>
                <a:chOff x="2880" y="576"/>
                <a:chExt cx="288" cy="240"/>
              </a:xfrm>
            </p:grpSpPr>
            <p:sp>
              <p:nvSpPr>
                <p:cNvPr id="83061" name="矩形 8306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62" name="文本框 83061"/>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63" name="组合 83062"/>
              <p:cNvGrpSpPr/>
              <p:nvPr/>
            </p:nvGrpSpPr>
            <p:grpSpPr>
              <a:xfrm>
                <a:off x="3455" y="576"/>
                <a:ext cx="288" cy="240"/>
                <a:chOff x="2879" y="576"/>
                <a:chExt cx="288" cy="240"/>
              </a:xfrm>
            </p:grpSpPr>
            <p:sp>
              <p:nvSpPr>
                <p:cNvPr id="83064" name="矩形 8306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65" name="文本框 83064"/>
                <p:cNvSpPr txBox="1"/>
                <p:nvPr/>
              </p:nvSpPr>
              <p:spPr>
                <a:xfrm>
                  <a:off x="2879"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66" name="组合 83065"/>
              <p:cNvGrpSpPr/>
              <p:nvPr/>
            </p:nvGrpSpPr>
            <p:grpSpPr>
              <a:xfrm>
                <a:off x="3649" y="576"/>
                <a:ext cx="288" cy="240"/>
                <a:chOff x="2881" y="576"/>
                <a:chExt cx="288" cy="240"/>
              </a:xfrm>
            </p:grpSpPr>
            <p:sp>
              <p:nvSpPr>
                <p:cNvPr id="83067" name="矩形 8306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68" name="文本框 83067"/>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endParaRPr lang="en-US" altLang="zh-CN" sz="1200" b="1" dirty="0">
                    <a:solidFill>
                      <a:srgbClr val="000000"/>
                    </a:solidFill>
                    <a:latin typeface="Lucida Console" panose="020B0609040504020204" pitchFamily="49" charset="0"/>
                  </a:endParaRPr>
                </a:p>
              </p:txBody>
            </p:sp>
          </p:grpSp>
          <p:grpSp>
            <p:nvGrpSpPr>
              <p:cNvPr id="83069" name="组合 83068"/>
              <p:cNvGrpSpPr/>
              <p:nvPr/>
            </p:nvGrpSpPr>
            <p:grpSpPr>
              <a:xfrm>
                <a:off x="3840" y="576"/>
                <a:ext cx="288" cy="240"/>
                <a:chOff x="2880" y="576"/>
                <a:chExt cx="288" cy="240"/>
              </a:xfrm>
            </p:grpSpPr>
            <p:sp>
              <p:nvSpPr>
                <p:cNvPr id="83070" name="矩形 8306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71" name="文本框 83070"/>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72" name="组合 83071"/>
              <p:cNvGrpSpPr/>
              <p:nvPr/>
            </p:nvGrpSpPr>
            <p:grpSpPr>
              <a:xfrm>
                <a:off x="4032" y="576"/>
                <a:ext cx="288" cy="240"/>
                <a:chOff x="2880" y="576"/>
                <a:chExt cx="288" cy="240"/>
              </a:xfrm>
            </p:grpSpPr>
            <p:sp>
              <p:nvSpPr>
                <p:cNvPr id="83073" name="矩形 8307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74" name="文本框 8307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75" name="组合 83074"/>
              <p:cNvGrpSpPr/>
              <p:nvPr/>
            </p:nvGrpSpPr>
            <p:grpSpPr>
              <a:xfrm>
                <a:off x="4224" y="576"/>
                <a:ext cx="287" cy="240"/>
                <a:chOff x="2880" y="576"/>
                <a:chExt cx="287" cy="240"/>
              </a:xfrm>
            </p:grpSpPr>
            <p:sp>
              <p:nvSpPr>
                <p:cNvPr id="83076" name="矩形 8307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77" name="文本框 83076"/>
                <p:cNvSpPr txBox="1"/>
                <p:nvPr/>
              </p:nvSpPr>
              <p:spPr>
                <a:xfrm>
                  <a:off x="2880"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78" name="组合 83077"/>
              <p:cNvGrpSpPr/>
              <p:nvPr/>
            </p:nvGrpSpPr>
            <p:grpSpPr>
              <a:xfrm>
                <a:off x="4416" y="576"/>
                <a:ext cx="288" cy="240"/>
                <a:chOff x="2880" y="576"/>
                <a:chExt cx="288" cy="240"/>
              </a:xfrm>
            </p:grpSpPr>
            <p:sp>
              <p:nvSpPr>
                <p:cNvPr id="83079" name="矩形 8307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0" name="文本框 8307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81" name="组合 83080"/>
              <p:cNvGrpSpPr/>
              <p:nvPr/>
            </p:nvGrpSpPr>
            <p:grpSpPr>
              <a:xfrm>
                <a:off x="4608" y="576"/>
                <a:ext cx="288" cy="240"/>
                <a:chOff x="2880" y="576"/>
                <a:chExt cx="288" cy="240"/>
              </a:xfrm>
            </p:grpSpPr>
            <p:sp>
              <p:nvSpPr>
                <p:cNvPr id="83082" name="矩形 8308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3" name="文本框 83082"/>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084" name="组合 83083"/>
              <p:cNvGrpSpPr/>
              <p:nvPr/>
            </p:nvGrpSpPr>
            <p:grpSpPr>
              <a:xfrm>
                <a:off x="4800" y="576"/>
                <a:ext cx="288" cy="240"/>
                <a:chOff x="2880" y="576"/>
                <a:chExt cx="288" cy="240"/>
              </a:xfrm>
            </p:grpSpPr>
            <p:sp>
              <p:nvSpPr>
                <p:cNvPr id="83085" name="矩形 8308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6" name="文本框 8308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87" name="组合 83086"/>
              <p:cNvGrpSpPr/>
              <p:nvPr/>
            </p:nvGrpSpPr>
            <p:grpSpPr>
              <a:xfrm>
                <a:off x="4993" y="576"/>
                <a:ext cx="287" cy="240"/>
                <a:chOff x="2881" y="576"/>
                <a:chExt cx="287" cy="240"/>
              </a:xfrm>
            </p:grpSpPr>
            <p:sp>
              <p:nvSpPr>
                <p:cNvPr id="83088" name="矩形 8308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89" name="文本框 83088"/>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RF</a:t>
                  </a:r>
                </a:p>
              </p:txBody>
            </p:sp>
          </p:grpSp>
          <p:grpSp>
            <p:nvGrpSpPr>
              <p:cNvPr id="83090" name="组合 83089"/>
              <p:cNvGrpSpPr/>
              <p:nvPr/>
            </p:nvGrpSpPr>
            <p:grpSpPr>
              <a:xfrm>
                <a:off x="2688" y="576"/>
                <a:ext cx="288" cy="240"/>
                <a:chOff x="2880" y="576"/>
                <a:chExt cx="288" cy="240"/>
              </a:xfrm>
            </p:grpSpPr>
            <p:sp>
              <p:nvSpPr>
                <p:cNvPr id="83091" name="矩形 8309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92" name="文本框 8309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93" name="组合 83092"/>
              <p:cNvGrpSpPr/>
              <p:nvPr/>
            </p:nvGrpSpPr>
            <p:grpSpPr>
              <a:xfrm>
                <a:off x="2496" y="576"/>
                <a:ext cx="288" cy="240"/>
                <a:chOff x="2880" y="576"/>
                <a:chExt cx="288" cy="240"/>
              </a:xfrm>
            </p:grpSpPr>
            <p:sp>
              <p:nvSpPr>
                <p:cNvPr id="83094" name="矩形 8309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95" name="文本框 8309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96" name="组合 83095"/>
              <p:cNvGrpSpPr/>
              <p:nvPr/>
            </p:nvGrpSpPr>
            <p:grpSpPr>
              <a:xfrm>
                <a:off x="2304" y="576"/>
                <a:ext cx="288" cy="240"/>
                <a:chOff x="2880" y="576"/>
                <a:chExt cx="288" cy="240"/>
              </a:xfrm>
            </p:grpSpPr>
            <p:sp>
              <p:nvSpPr>
                <p:cNvPr id="83097" name="矩形 8309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098" name="文本框 8309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099" name="组合 83098"/>
              <p:cNvGrpSpPr/>
              <p:nvPr/>
            </p:nvGrpSpPr>
            <p:grpSpPr>
              <a:xfrm>
                <a:off x="2112" y="576"/>
                <a:ext cx="288" cy="240"/>
                <a:chOff x="2880" y="576"/>
                <a:chExt cx="288" cy="240"/>
              </a:xfrm>
            </p:grpSpPr>
            <p:sp>
              <p:nvSpPr>
                <p:cNvPr id="83100" name="矩形 8309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01" name="文本框 8310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grpSp>
          <p:nvGrpSpPr>
            <p:cNvPr id="83102" name="组合 83101"/>
            <p:cNvGrpSpPr/>
            <p:nvPr/>
          </p:nvGrpSpPr>
          <p:grpSpPr>
            <a:xfrm>
              <a:off x="2845" y="3072"/>
              <a:ext cx="2736" cy="240"/>
              <a:chOff x="2845" y="3072"/>
              <a:chExt cx="2736" cy="240"/>
            </a:xfrm>
          </p:grpSpPr>
          <p:grpSp>
            <p:nvGrpSpPr>
              <p:cNvPr id="83103" name="组合 83102"/>
              <p:cNvGrpSpPr/>
              <p:nvPr/>
            </p:nvGrpSpPr>
            <p:grpSpPr>
              <a:xfrm>
                <a:off x="2845" y="3072"/>
                <a:ext cx="2736" cy="240"/>
                <a:chOff x="2112" y="576"/>
                <a:chExt cx="3168" cy="240"/>
              </a:xfrm>
            </p:grpSpPr>
            <p:grpSp>
              <p:nvGrpSpPr>
                <p:cNvPr id="83104" name="组合 83103"/>
                <p:cNvGrpSpPr/>
                <p:nvPr/>
              </p:nvGrpSpPr>
              <p:grpSpPr>
                <a:xfrm>
                  <a:off x="2881" y="576"/>
                  <a:ext cx="287" cy="240"/>
                  <a:chOff x="2881" y="576"/>
                  <a:chExt cx="287" cy="240"/>
                </a:xfrm>
              </p:grpSpPr>
              <p:sp>
                <p:nvSpPr>
                  <p:cNvPr id="83105" name="矩形 8310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06" name="文本框 83105"/>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107" name="组合 83106"/>
                <p:cNvGrpSpPr/>
                <p:nvPr/>
              </p:nvGrpSpPr>
              <p:grpSpPr>
                <a:xfrm>
                  <a:off x="3072" y="576"/>
                  <a:ext cx="288" cy="240"/>
                  <a:chOff x="2880" y="576"/>
                  <a:chExt cx="288" cy="240"/>
                </a:xfrm>
              </p:grpSpPr>
              <p:sp>
                <p:nvSpPr>
                  <p:cNvPr id="83108" name="矩形 8310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09" name="文本框 8310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110" name="组合 83109"/>
                <p:cNvGrpSpPr/>
                <p:nvPr/>
              </p:nvGrpSpPr>
              <p:grpSpPr>
                <a:xfrm>
                  <a:off x="3264" y="576"/>
                  <a:ext cx="288" cy="240"/>
                  <a:chOff x="2880" y="576"/>
                  <a:chExt cx="288" cy="240"/>
                </a:xfrm>
              </p:grpSpPr>
              <p:sp>
                <p:nvSpPr>
                  <p:cNvPr id="83111" name="矩形 8311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12" name="文本框 8311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113" name="组合 83112"/>
                <p:cNvGrpSpPr/>
                <p:nvPr/>
              </p:nvGrpSpPr>
              <p:grpSpPr>
                <a:xfrm>
                  <a:off x="3455" y="576"/>
                  <a:ext cx="288" cy="240"/>
                  <a:chOff x="2879" y="576"/>
                  <a:chExt cx="288" cy="240"/>
                </a:xfrm>
              </p:grpSpPr>
              <p:sp>
                <p:nvSpPr>
                  <p:cNvPr id="83114" name="矩形 8311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15" name="文本框 83114"/>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116" name="组合 83115"/>
                <p:cNvGrpSpPr/>
                <p:nvPr/>
              </p:nvGrpSpPr>
              <p:grpSpPr>
                <a:xfrm>
                  <a:off x="3649" y="576"/>
                  <a:ext cx="288" cy="240"/>
                  <a:chOff x="2881" y="576"/>
                  <a:chExt cx="288" cy="240"/>
                </a:xfrm>
              </p:grpSpPr>
              <p:sp>
                <p:nvSpPr>
                  <p:cNvPr id="83117" name="矩形 8311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18" name="文本框 83117"/>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119" name="组合 83118"/>
                <p:cNvGrpSpPr/>
                <p:nvPr/>
              </p:nvGrpSpPr>
              <p:grpSpPr>
                <a:xfrm>
                  <a:off x="3840" y="576"/>
                  <a:ext cx="288" cy="240"/>
                  <a:chOff x="2880" y="576"/>
                  <a:chExt cx="288" cy="240"/>
                </a:xfrm>
              </p:grpSpPr>
              <p:sp>
                <p:nvSpPr>
                  <p:cNvPr id="83120" name="矩形 8311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21" name="文本框 8312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122" name="组合 83121"/>
                <p:cNvGrpSpPr/>
                <p:nvPr/>
              </p:nvGrpSpPr>
              <p:grpSpPr>
                <a:xfrm>
                  <a:off x="4032" y="576"/>
                  <a:ext cx="288" cy="240"/>
                  <a:chOff x="2880" y="576"/>
                  <a:chExt cx="288" cy="240"/>
                </a:xfrm>
              </p:grpSpPr>
              <p:sp>
                <p:nvSpPr>
                  <p:cNvPr id="83123" name="矩形 8312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24" name="文本框 8312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25" name="组合 83124"/>
                <p:cNvGrpSpPr/>
                <p:nvPr/>
              </p:nvGrpSpPr>
              <p:grpSpPr>
                <a:xfrm>
                  <a:off x="4224" y="576"/>
                  <a:ext cx="287" cy="240"/>
                  <a:chOff x="2880" y="576"/>
                  <a:chExt cx="287" cy="240"/>
                </a:xfrm>
              </p:grpSpPr>
              <p:sp>
                <p:nvSpPr>
                  <p:cNvPr id="83126" name="矩形 8312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27" name="文本框 83126"/>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128" name="组合 83127"/>
                <p:cNvGrpSpPr/>
                <p:nvPr/>
              </p:nvGrpSpPr>
              <p:grpSpPr>
                <a:xfrm>
                  <a:off x="4416" y="576"/>
                  <a:ext cx="288" cy="240"/>
                  <a:chOff x="2880" y="576"/>
                  <a:chExt cx="288" cy="240"/>
                </a:xfrm>
              </p:grpSpPr>
              <p:sp>
                <p:nvSpPr>
                  <p:cNvPr id="83129" name="矩形 8312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0" name="文本框 8312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31" name="组合 83130"/>
                <p:cNvGrpSpPr/>
                <p:nvPr/>
              </p:nvGrpSpPr>
              <p:grpSpPr>
                <a:xfrm>
                  <a:off x="4608" y="576"/>
                  <a:ext cx="288" cy="240"/>
                  <a:chOff x="2880" y="576"/>
                  <a:chExt cx="288" cy="240"/>
                </a:xfrm>
              </p:grpSpPr>
              <p:sp>
                <p:nvSpPr>
                  <p:cNvPr id="83132" name="矩形 8313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3" name="文本框 8313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134" name="组合 83133"/>
                <p:cNvGrpSpPr/>
                <p:nvPr/>
              </p:nvGrpSpPr>
              <p:grpSpPr>
                <a:xfrm>
                  <a:off x="4800" y="576"/>
                  <a:ext cx="288" cy="240"/>
                  <a:chOff x="2880" y="576"/>
                  <a:chExt cx="288" cy="240"/>
                </a:xfrm>
              </p:grpSpPr>
              <p:sp>
                <p:nvSpPr>
                  <p:cNvPr id="83135" name="矩形 8313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6" name="文本框 8313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37" name="组合 83136"/>
                <p:cNvGrpSpPr/>
                <p:nvPr/>
              </p:nvGrpSpPr>
              <p:grpSpPr>
                <a:xfrm>
                  <a:off x="4993" y="576"/>
                  <a:ext cx="287" cy="240"/>
                  <a:chOff x="2881" y="576"/>
                  <a:chExt cx="287" cy="240"/>
                </a:xfrm>
              </p:grpSpPr>
              <p:sp>
                <p:nvSpPr>
                  <p:cNvPr id="83138" name="矩形 8313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39" name="文本框 83138"/>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140" name="组合 83139"/>
                <p:cNvGrpSpPr/>
                <p:nvPr/>
              </p:nvGrpSpPr>
              <p:grpSpPr>
                <a:xfrm>
                  <a:off x="2688" y="576"/>
                  <a:ext cx="288" cy="240"/>
                  <a:chOff x="2880" y="576"/>
                  <a:chExt cx="288" cy="240"/>
                </a:xfrm>
              </p:grpSpPr>
              <p:sp>
                <p:nvSpPr>
                  <p:cNvPr id="83141" name="矩形 8314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42" name="文本框 8314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43" name="组合 83142"/>
                <p:cNvGrpSpPr/>
                <p:nvPr/>
              </p:nvGrpSpPr>
              <p:grpSpPr>
                <a:xfrm>
                  <a:off x="2496" y="576"/>
                  <a:ext cx="288" cy="240"/>
                  <a:chOff x="2880" y="576"/>
                  <a:chExt cx="288" cy="240"/>
                </a:xfrm>
              </p:grpSpPr>
              <p:sp>
                <p:nvSpPr>
                  <p:cNvPr id="83144" name="矩形 8314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45" name="文本框 8314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46" name="组合 83145"/>
                <p:cNvGrpSpPr/>
                <p:nvPr/>
              </p:nvGrpSpPr>
              <p:grpSpPr>
                <a:xfrm>
                  <a:off x="2304" y="576"/>
                  <a:ext cx="288" cy="240"/>
                  <a:chOff x="2880" y="576"/>
                  <a:chExt cx="288" cy="240"/>
                </a:xfrm>
              </p:grpSpPr>
              <p:sp>
                <p:nvSpPr>
                  <p:cNvPr id="83147" name="矩形 8314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48" name="文本框 8314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49" name="组合 83148"/>
                <p:cNvGrpSpPr/>
                <p:nvPr/>
              </p:nvGrpSpPr>
              <p:grpSpPr>
                <a:xfrm>
                  <a:off x="2112" y="576"/>
                  <a:ext cx="288" cy="240"/>
                  <a:chOff x="2880" y="576"/>
                  <a:chExt cx="288" cy="240"/>
                </a:xfrm>
              </p:grpSpPr>
              <p:sp>
                <p:nvSpPr>
                  <p:cNvPr id="83150" name="矩形 8314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51" name="文本框 8315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152" name="矩形 83151"/>
              <p:cNvSpPr/>
              <p:nvPr/>
            </p:nvSpPr>
            <p:spPr>
              <a:xfrm>
                <a:off x="3216" y="3120"/>
                <a:ext cx="348"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153" name="矩形 83152"/>
              <p:cNvSpPr/>
              <p:nvPr/>
            </p:nvSpPr>
            <p:spPr>
              <a:xfrm>
                <a:off x="3024"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grpSp>
      </p:grpSp>
      <p:sp>
        <p:nvSpPr>
          <p:cNvPr id="83154" name="矩形 83153"/>
          <p:cNvSpPr/>
          <p:nvPr/>
        </p:nvSpPr>
        <p:spPr>
          <a:xfrm>
            <a:off x="3889375" y="2776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VM</a:t>
            </a:r>
          </a:p>
        </p:txBody>
      </p:sp>
      <p:sp>
        <p:nvSpPr>
          <p:cNvPr id="83155" name="矩形 83154"/>
          <p:cNvSpPr/>
          <p:nvPr/>
        </p:nvSpPr>
        <p:spPr>
          <a:xfrm>
            <a:off x="7972425" y="2395538"/>
            <a:ext cx="742950" cy="336550"/>
          </a:xfrm>
          <a:prstGeom prst="rect">
            <a:avLst/>
          </a:prstGeom>
          <a:noFill/>
          <a:ln w="12700">
            <a:noFill/>
          </a:ln>
        </p:spPr>
        <p:txBody>
          <a:bodyPr wrap="none" anchor="t">
            <a:spAutoFit/>
          </a:bodyPr>
          <a:lstStyle/>
          <a:p>
            <a:pPr eaLnBrk="0" hangingPunct="0"/>
            <a:r>
              <a:rPr lang="en-US" altLang="zh-CN" sz="1600" b="1" dirty="0">
                <a:solidFill>
                  <a:srgbClr val="000000"/>
                </a:solidFill>
                <a:latin typeface="Times New Roman" panose="02020603050405020304" pitchFamily="18" charset="0"/>
              </a:rPr>
              <a:t> </a:t>
            </a:r>
            <a:r>
              <a:rPr lang="en-US" altLang="zh-CN" sz="1600" b="1">
                <a:solidFill>
                  <a:srgbClr val="000000"/>
                </a:solidFill>
                <a:latin typeface="Times New Roman" panose="02020603050405020304" pitchFamily="18" charset="0"/>
              </a:rPr>
              <a:t>80386</a:t>
            </a:r>
          </a:p>
        </p:txBody>
      </p:sp>
      <p:grpSp>
        <p:nvGrpSpPr>
          <p:cNvPr id="83156" name="组合 83155"/>
          <p:cNvGrpSpPr/>
          <p:nvPr/>
        </p:nvGrpSpPr>
        <p:grpSpPr>
          <a:xfrm>
            <a:off x="200025" y="3462338"/>
            <a:ext cx="8555038" cy="381000"/>
            <a:chOff x="192" y="3072"/>
            <a:chExt cx="5389" cy="240"/>
          </a:xfrm>
        </p:grpSpPr>
        <p:grpSp>
          <p:nvGrpSpPr>
            <p:cNvPr id="83157" name="组合 83156"/>
            <p:cNvGrpSpPr/>
            <p:nvPr/>
          </p:nvGrpSpPr>
          <p:grpSpPr>
            <a:xfrm>
              <a:off x="192" y="3072"/>
              <a:ext cx="5389" cy="240"/>
              <a:chOff x="192" y="3072"/>
              <a:chExt cx="5389" cy="240"/>
            </a:xfrm>
          </p:grpSpPr>
          <p:grpSp>
            <p:nvGrpSpPr>
              <p:cNvPr id="83158" name="组合 83157"/>
              <p:cNvGrpSpPr/>
              <p:nvPr/>
            </p:nvGrpSpPr>
            <p:grpSpPr>
              <a:xfrm>
                <a:off x="192" y="3072"/>
                <a:ext cx="2736" cy="240"/>
                <a:chOff x="2112" y="576"/>
                <a:chExt cx="3168" cy="240"/>
              </a:xfrm>
            </p:grpSpPr>
            <p:grpSp>
              <p:nvGrpSpPr>
                <p:cNvPr id="83159" name="组合 83158"/>
                <p:cNvGrpSpPr/>
                <p:nvPr/>
              </p:nvGrpSpPr>
              <p:grpSpPr>
                <a:xfrm>
                  <a:off x="2881" y="576"/>
                  <a:ext cx="287" cy="240"/>
                  <a:chOff x="2881" y="576"/>
                  <a:chExt cx="287" cy="240"/>
                </a:xfrm>
              </p:grpSpPr>
              <p:sp>
                <p:nvSpPr>
                  <p:cNvPr id="83160" name="矩形 8315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61" name="文本框 83160"/>
                  <p:cNvSpPr txBox="1"/>
                  <p:nvPr/>
                </p:nvSpPr>
                <p:spPr>
                  <a:xfrm>
                    <a:off x="2881"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62" name="组合 83161"/>
                <p:cNvGrpSpPr/>
                <p:nvPr/>
              </p:nvGrpSpPr>
              <p:grpSpPr>
                <a:xfrm>
                  <a:off x="3072" y="576"/>
                  <a:ext cx="288" cy="240"/>
                  <a:chOff x="2880" y="576"/>
                  <a:chExt cx="288" cy="240"/>
                </a:xfrm>
              </p:grpSpPr>
              <p:sp>
                <p:nvSpPr>
                  <p:cNvPr id="83163" name="矩形 8316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64" name="文本框 83163"/>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65" name="组合 83164"/>
                <p:cNvGrpSpPr/>
                <p:nvPr/>
              </p:nvGrpSpPr>
              <p:grpSpPr>
                <a:xfrm>
                  <a:off x="3264" y="576"/>
                  <a:ext cx="288" cy="240"/>
                  <a:chOff x="2880" y="576"/>
                  <a:chExt cx="288" cy="240"/>
                </a:xfrm>
              </p:grpSpPr>
              <p:sp>
                <p:nvSpPr>
                  <p:cNvPr id="83166" name="矩形 8316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67" name="文本框 83166"/>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68" name="组合 83167"/>
                <p:cNvGrpSpPr/>
                <p:nvPr/>
              </p:nvGrpSpPr>
              <p:grpSpPr>
                <a:xfrm>
                  <a:off x="3455" y="576"/>
                  <a:ext cx="288" cy="240"/>
                  <a:chOff x="2879" y="576"/>
                  <a:chExt cx="288" cy="240"/>
                </a:xfrm>
              </p:grpSpPr>
              <p:sp>
                <p:nvSpPr>
                  <p:cNvPr id="83169" name="矩形 8316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0" name="文本框 83169"/>
                  <p:cNvSpPr txBox="1"/>
                  <p:nvPr/>
                </p:nvSpPr>
                <p:spPr>
                  <a:xfrm>
                    <a:off x="2879"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71" name="组合 83170"/>
                <p:cNvGrpSpPr/>
                <p:nvPr/>
              </p:nvGrpSpPr>
              <p:grpSpPr>
                <a:xfrm>
                  <a:off x="3649" y="576"/>
                  <a:ext cx="288" cy="240"/>
                  <a:chOff x="2881" y="576"/>
                  <a:chExt cx="288" cy="240"/>
                </a:xfrm>
              </p:grpSpPr>
              <p:sp>
                <p:nvSpPr>
                  <p:cNvPr id="83172" name="矩形 8317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3" name="文本框 83172"/>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endParaRPr lang="en-US" altLang="zh-CN" sz="1200" b="1" dirty="0">
                      <a:solidFill>
                        <a:srgbClr val="000000"/>
                      </a:solidFill>
                      <a:latin typeface="Lucida Console" panose="020B0609040504020204" pitchFamily="49" charset="0"/>
                    </a:endParaRPr>
                  </a:p>
                </p:txBody>
              </p:sp>
            </p:grpSp>
            <p:grpSp>
              <p:nvGrpSpPr>
                <p:cNvPr id="83174" name="组合 83173"/>
                <p:cNvGrpSpPr/>
                <p:nvPr/>
              </p:nvGrpSpPr>
              <p:grpSpPr>
                <a:xfrm>
                  <a:off x="3840" y="576"/>
                  <a:ext cx="288" cy="240"/>
                  <a:chOff x="2880" y="576"/>
                  <a:chExt cx="288" cy="240"/>
                </a:xfrm>
              </p:grpSpPr>
              <p:sp>
                <p:nvSpPr>
                  <p:cNvPr id="83175" name="矩形 8317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6" name="文本框 83175"/>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77" name="组合 83176"/>
                <p:cNvGrpSpPr/>
                <p:nvPr/>
              </p:nvGrpSpPr>
              <p:grpSpPr>
                <a:xfrm>
                  <a:off x="4032" y="576"/>
                  <a:ext cx="288" cy="240"/>
                  <a:chOff x="2880" y="576"/>
                  <a:chExt cx="288" cy="240"/>
                </a:xfrm>
              </p:grpSpPr>
              <p:sp>
                <p:nvSpPr>
                  <p:cNvPr id="83178" name="矩形 8317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79" name="文本框 8317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80" name="组合 83179"/>
                <p:cNvGrpSpPr/>
                <p:nvPr/>
              </p:nvGrpSpPr>
              <p:grpSpPr>
                <a:xfrm>
                  <a:off x="4224" y="576"/>
                  <a:ext cx="287" cy="240"/>
                  <a:chOff x="2880" y="576"/>
                  <a:chExt cx="287" cy="240"/>
                </a:xfrm>
              </p:grpSpPr>
              <p:sp>
                <p:nvSpPr>
                  <p:cNvPr id="83181" name="矩形 8318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82" name="文本框 83181"/>
                  <p:cNvSpPr txBox="1"/>
                  <p:nvPr/>
                </p:nvSpPr>
                <p:spPr>
                  <a:xfrm>
                    <a:off x="2880"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83" name="组合 83182"/>
                <p:cNvGrpSpPr/>
                <p:nvPr/>
              </p:nvGrpSpPr>
              <p:grpSpPr>
                <a:xfrm>
                  <a:off x="4416" y="576"/>
                  <a:ext cx="288" cy="240"/>
                  <a:chOff x="2880" y="576"/>
                  <a:chExt cx="288" cy="240"/>
                </a:xfrm>
              </p:grpSpPr>
              <p:sp>
                <p:nvSpPr>
                  <p:cNvPr id="83184" name="矩形 8318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85" name="文本框 8318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86" name="组合 83185"/>
                <p:cNvGrpSpPr/>
                <p:nvPr/>
              </p:nvGrpSpPr>
              <p:grpSpPr>
                <a:xfrm>
                  <a:off x="4608" y="576"/>
                  <a:ext cx="288" cy="240"/>
                  <a:chOff x="2880" y="576"/>
                  <a:chExt cx="288" cy="240"/>
                </a:xfrm>
              </p:grpSpPr>
              <p:sp>
                <p:nvSpPr>
                  <p:cNvPr id="83187" name="矩形 8318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88" name="文本框 83187"/>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189" name="组合 83188"/>
                <p:cNvGrpSpPr/>
                <p:nvPr/>
              </p:nvGrpSpPr>
              <p:grpSpPr>
                <a:xfrm>
                  <a:off x="4800" y="576"/>
                  <a:ext cx="288" cy="240"/>
                  <a:chOff x="2880" y="576"/>
                  <a:chExt cx="288" cy="240"/>
                </a:xfrm>
              </p:grpSpPr>
              <p:sp>
                <p:nvSpPr>
                  <p:cNvPr id="83190" name="矩形 8318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91" name="文本框 8319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92" name="组合 83191"/>
                <p:cNvGrpSpPr/>
                <p:nvPr/>
              </p:nvGrpSpPr>
              <p:grpSpPr>
                <a:xfrm>
                  <a:off x="4993" y="576"/>
                  <a:ext cx="287" cy="240"/>
                  <a:chOff x="2881" y="576"/>
                  <a:chExt cx="287" cy="240"/>
                </a:xfrm>
              </p:grpSpPr>
              <p:sp>
                <p:nvSpPr>
                  <p:cNvPr id="83193" name="矩形 8319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94" name="文本框 83193"/>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RF</a:t>
                    </a:r>
                  </a:p>
                </p:txBody>
              </p:sp>
            </p:grpSp>
            <p:grpSp>
              <p:nvGrpSpPr>
                <p:cNvPr id="83195" name="组合 83194"/>
                <p:cNvGrpSpPr/>
                <p:nvPr/>
              </p:nvGrpSpPr>
              <p:grpSpPr>
                <a:xfrm>
                  <a:off x="2688" y="576"/>
                  <a:ext cx="288" cy="240"/>
                  <a:chOff x="2880" y="576"/>
                  <a:chExt cx="288" cy="240"/>
                </a:xfrm>
              </p:grpSpPr>
              <p:sp>
                <p:nvSpPr>
                  <p:cNvPr id="83196" name="矩形 8319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197" name="文本框 8319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198" name="组合 83197"/>
                <p:cNvGrpSpPr/>
                <p:nvPr/>
              </p:nvGrpSpPr>
              <p:grpSpPr>
                <a:xfrm>
                  <a:off x="2496" y="576"/>
                  <a:ext cx="288" cy="240"/>
                  <a:chOff x="2880" y="576"/>
                  <a:chExt cx="288" cy="240"/>
                </a:xfrm>
              </p:grpSpPr>
              <p:sp>
                <p:nvSpPr>
                  <p:cNvPr id="83199" name="矩形 8319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00" name="文本框 8319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01" name="组合 83200"/>
                <p:cNvGrpSpPr/>
                <p:nvPr/>
              </p:nvGrpSpPr>
              <p:grpSpPr>
                <a:xfrm>
                  <a:off x="2304" y="576"/>
                  <a:ext cx="288" cy="240"/>
                  <a:chOff x="2880" y="576"/>
                  <a:chExt cx="288" cy="240"/>
                </a:xfrm>
              </p:grpSpPr>
              <p:sp>
                <p:nvSpPr>
                  <p:cNvPr id="83202" name="矩形 8320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03" name="文本框 8320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04" name="组合 83203"/>
                <p:cNvGrpSpPr/>
                <p:nvPr/>
              </p:nvGrpSpPr>
              <p:grpSpPr>
                <a:xfrm>
                  <a:off x="2112" y="576"/>
                  <a:ext cx="288" cy="240"/>
                  <a:chOff x="2880" y="576"/>
                  <a:chExt cx="288" cy="240"/>
                </a:xfrm>
              </p:grpSpPr>
              <p:sp>
                <p:nvSpPr>
                  <p:cNvPr id="83205" name="矩形 8320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06" name="文本框 8320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grpSp>
            <p:nvGrpSpPr>
              <p:cNvPr id="83207" name="组合 83206"/>
              <p:cNvGrpSpPr/>
              <p:nvPr/>
            </p:nvGrpSpPr>
            <p:grpSpPr>
              <a:xfrm>
                <a:off x="2845" y="3072"/>
                <a:ext cx="2736" cy="240"/>
                <a:chOff x="2845" y="3072"/>
                <a:chExt cx="2736" cy="240"/>
              </a:xfrm>
            </p:grpSpPr>
            <p:grpSp>
              <p:nvGrpSpPr>
                <p:cNvPr id="83208" name="组合 83207"/>
                <p:cNvGrpSpPr/>
                <p:nvPr/>
              </p:nvGrpSpPr>
              <p:grpSpPr>
                <a:xfrm>
                  <a:off x="2845" y="3072"/>
                  <a:ext cx="2736" cy="240"/>
                  <a:chOff x="2112" y="576"/>
                  <a:chExt cx="3168" cy="240"/>
                </a:xfrm>
              </p:grpSpPr>
              <p:grpSp>
                <p:nvGrpSpPr>
                  <p:cNvPr id="83209" name="组合 83208"/>
                  <p:cNvGrpSpPr/>
                  <p:nvPr/>
                </p:nvGrpSpPr>
                <p:grpSpPr>
                  <a:xfrm>
                    <a:off x="2881" y="576"/>
                    <a:ext cx="287" cy="240"/>
                    <a:chOff x="2881" y="576"/>
                    <a:chExt cx="287" cy="240"/>
                  </a:xfrm>
                </p:grpSpPr>
                <p:sp>
                  <p:nvSpPr>
                    <p:cNvPr id="83210" name="矩形 8320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11" name="文本框 83210"/>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212" name="组合 83211"/>
                  <p:cNvGrpSpPr/>
                  <p:nvPr/>
                </p:nvGrpSpPr>
                <p:grpSpPr>
                  <a:xfrm>
                    <a:off x="3072" y="576"/>
                    <a:ext cx="288" cy="240"/>
                    <a:chOff x="2880" y="576"/>
                    <a:chExt cx="288" cy="240"/>
                  </a:xfrm>
                </p:grpSpPr>
                <p:sp>
                  <p:nvSpPr>
                    <p:cNvPr id="83213" name="矩形 8321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14" name="文本框 8321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215" name="组合 83214"/>
                  <p:cNvGrpSpPr/>
                  <p:nvPr/>
                </p:nvGrpSpPr>
                <p:grpSpPr>
                  <a:xfrm>
                    <a:off x="3264" y="576"/>
                    <a:ext cx="288" cy="240"/>
                    <a:chOff x="2880" y="576"/>
                    <a:chExt cx="288" cy="240"/>
                  </a:xfrm>
                </p:grpSpPr>
                <p:sp>
                  <p:nvSpPr>
                    <p:cNvPr id="83216" name="矩形 8321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17" name="文本框 8321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218" name="组合 83217"/>
                  <p:cNvGrpSpPr/>
                  <p:nvPr/>
                </p:nvGrpSpPr>
                <p:grpSpPr>
                  <a:xfrm>
                    <a:off x="3455" y="576"/>
                    <a:ext cx="288" cy="240"/>
                    <a:chOff x="2879" y="576"/>
                    <a:chExt cx="288" cy="240"/>
                  </a:xfrm>
                </p:grpSpPr>
                <p:sp>
                  <p:nvSpPr>
                    <p:cNvPr id="83219" name="矩形 8321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0" name="文本框 83219"/>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221" name="组合 83220"/>
                  <p:cNvGrpSpPr/>
                  <p:nvPr/>
                </p:nvGrpSpPr>
                <p:grpSpPr>
                  <a:xfrm>
                    <a:off x="3649" y="576"/>
                    <a:ext cx="288" cy="240"/>
                    <a:chOff x="2881" y="576"/>
                    <a:chExt cx="288" cy="240"/>
                  </a:xfrm>
                </p:grpSpPr>
                <p:sp>
                  <p:nvSpPr>
                    <p:cNvPr id="83222" name="矩形 8322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3" name="文本框 83222"/>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224" name="组合 83223"/>
                  <p:cNvGrpSpPr/>
                  <p:nvPr/>
                </p:nvGrpSpPr>
                <p:grpSpPr>
                  <a:xfrm>
                    <a:off x="3840" y="576"/>
                    <a:ext cx="288" cy="240"/>
                    <a:chOff x="2880" y="576"/>
                    <a:chExt cx="288" cy="240"/>
                  </a:xfrm>
                </p:grpSpPr>
                <p:sp>
                  <p:nvSpPr>
                    <p:cNvPr id="83225" name="矩形 8322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6" name="文本框 8322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227" name="组合 83226"/>
                  <p:cNvGrpSpPr/>
                  <p:nvPr/>
                </p:nvGrpSpPr>
                <p:grpSpPr>
                  <a:xfrm>
                    <a:off x="4032" y="576"/>
                    <a:ext cx="288" cy="240"/>
                    <a:chOff x="2880" y="576"/>
                    <a:chExt cx="288" cy="240"/>
                  </a:xfrm>
                </p:grpSpPr>
                <p:sp>
                  <p:nvSpPr>
                    <p:cNvPr id="83228" name="矩形 8322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29" name="文本框 83228"/>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30" name="组合 83229"/>
                  <p:cNvGrpSpPr/>
                  <p:nvPr/>
                </p:nvGrpSpPr>
                <p:grpSpPr>
                  <a:xfrm>
                    <a:off x="4224" y="576"/>
                    <a:ext cx="287" cy="240"/>
                    <a:chOff x="2880" y="576"/>
                    <a:chExt cx="287" cy="240"/>
                  </a:xfrm>
                </p:grpSpPr>
                <p:sp>
                  <p:nvSpPr>
                    <p:cNvPr id="83231" name="矩形 8323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32" name="文本框 83231"/>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233" name="组合 83232"/>
                  <p:cNvGrpSpPr/>
                  <p:nvPr/>
                </p:nvGrpSpPr>
                <p:grpSpPr>
                  <a:xfrm>
                    <a:off x="4416" y="576"/>
                    <a:ext cx="288" cy="240"/>
                    <a:chOff x="2880" y="576"/>
                    <a:chExt cx="288" cy="240"/>
                  </a:xfrm>
                </p:grpSpPr>
                <p:sp>
                  <p:nvSpPr>
                    <p:cNvPr id="83234" name="矩形 8323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35" name="文本框 8323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36" name="组合 83235"/>
                  <p:cNvGrpSpPr/>
                  <p:nvPr/>
                </p:nvGrpSpPr>
                <p:grpSpPr>
                  <a:xfrm>
                    <a:off x="4608" y="576"/>
                    <a:ext cx="288" cy="240"/>
                    <a:chOff x="2880" y="576"/>
                    <a:chExt cx="288" cy="240"/>
                  </a:xfrm>
                </p:grpSpPr>
                <p:sp>
                  <p:nvSpPr>
                    <p:cNvPr id="83237" name="矩形 8323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38" name="文本框 8323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239" name="组合 83238"/>
                  <p:cNvGrpSpPr/>
                  <p:nvPr/>
                </p:nvGrpSpPr>
                <p:grpSpPr>
                  <a:xfrm>
                    <a:off x="4800" y="576"/>
                    <a:ext cx="288" cy="240"/>
                    <a:chOff x="2880" y="576"/>
                    <a:chExt cx="288" cy="240"/>
                  </a:xfrm>
                </p:grpSpPr>
                <p:sp>
                  <p:nvSpPr>
                    <p:cNvPr id="83240" name="矩形 8323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41" name="文本框 8324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42" name="组合 83241"/>
                  <p:cNvGrpSpPr/>
                  <p:nvPr/>
                </p:nvGrpSpPr>
                <p:grpSpPr>
                  <a:xfrm>
                    <a:off x="4993" y="576"/>
                    <a:ext cx="287" cy="240"/>
                    <a:chOff x="2881" y="576"/>
                    <a:chExt cx="287" cy="240"/>
                  </a:xfrm>
                </p:grpSpPr>
                <p:sp>
                  <p:nvSpPr>
                    <p:cNvPr id="83243" name="矩形 8324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44" name="文本框 83243"/>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245" name="组合 83244"/>
                  <p:cNvGrpSpPr/>
                  <p:nvPr/>
                </p:nvGrpSpPr>
                <p:grpSpPr>
                  <a:xfrm>
                    <a:off x="2688" y="576"/>
                    <a:ext cx="288" cy="240"/>
                    <a:chOff x="2880" y="576"/>
                    <a:chExt cx="288" cy="240"/>
                  </a:xfrm>
                </p:grpSpPr>
                <p:sp>
                  <p:nvSpPr>
                    <p:cNvPr id="83246" name="矩形 8324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47" name="文本框 8324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48" name="组合 83247"/>
                  <p:cNvGrpSpPr/>
                  <p:nvPr/>
                </p:nvGrpSpPr>
                <p:grpSpPr>
                  <a:xfrm>
                    <a:off x="2496" y="576"/>
                    <a:ext cx="288" cy="240"/>
                    <a:chOff x="2880" y="576"/>
                    <a:chExt cx="288" cy="240"/>
                  </a:xfrm>
                </p:grpSpPr>
                <p:sp>
                  <p:nvSpPr>
                    <p:cNvPr id="83249" name="矩形 8324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50" name="文本框 8324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51" name="组合 83250"/>
                  <p:cNvGrpSpPr/>
                  <p:nvPr/>
                </p:nvGrpSpPr>
                <p:grpSpPr>
                  <a:xfrm>
                    <a:off x="2304" y="576"/>
                    <a:ext cx="288" cy="240"/>
                    <a:chOff x="2880" y="576"/>
                    <a:chExt cx="288" cy="240"/>
                  </a:xfrm>
                </p:grpSpPr>
                <p:sp>
                  <p:nvSpPr>
                    <p:cNvPr id="83252" name="矩形 8325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53" name="文本框 8325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54" name="组合 83253"/>
                  <p:cNvGrpSpPr/>
                  <p:nvPr/>
                </p:nvGrpSpPr>
                <p:grpSpPr>
                  <a:xfrm>
                    <a:off x="2112" y="576"/>
                    <a:ext cx="288" cy="240"/>
                    <a:chOff x="2880" y="576"/>
                    <a:chExt cx="288" cy="240"/>
                  </a:xfrm>
                </p:grpSpPr>
                <p:sp>
                  <p:nvSpPr>
                    <p:cNvPr id="83255" name="矩形 8325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56" name="文本框 8325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257" name="矩形 83256"/>
                <p:cNvSpPr/>
                <p:nvPr/>
              </p:nvSpPr>
              <p:spPr>
                <a:xfrm>
                  <a:off x="3216" y="3120"/>
                  <a:ext cx="348"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258" name="矩形 83257"/>
                <p:cNvSpPr/>
                <p:nvPr/>
              </p:nvSpPr>
              <p:spPr>
                <a:xfrm>
                  <a:off x="3024"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grpSp>
        </p:grpSp>
        <p:sp>
          <p:nvSpPr>
            <p:cNvPr id="83259" name="矩形 83258"/>
            <p:cNvSpPr/>
            <p:nvPr/>
          </p:nvSpPr>
          <p:spPr>
            <a:xfrm>
              <a:off x="2516"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VM</a:t>
              </a:r>
            </a:p>
          </p:txBody>
        </p:sp>
      </p:grpSp>
      <p:sp>
        <p:nvSpPr>
          <p:cNvPr id="83260" name="矩形 83259"/>
          <p:cNvSpPr/>
          <p:nvPr/>
        </p:nvSpPr>
        <p:spPr>
          <a:xfrm>
            <a:off x="3657600" y="3538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AC</a:t>
            </a:r>
          </a:p>
        </p:txBody>
      </p:sp>
      <p:sp>
        <p:nvSpPr>
          <p:cNvPr id="83261" name="矩形 83260"/>
          <p:cNvSpPr/>
          <p:nvPr/>
        </p:nvSpPr>
        <p:spPr>
          <a:xfrm>
            <a:off x="7972425" y="3157538"/>
            <a:ext cx="762000" cy="336550"/>
          </a:xfrm>
          <a:prstGeom prst="rect">
            <a:avLst/>
          </a:prstGeom>
          <a:noFill/>
          <a:ln w="12700">
            <a:noFill/>
          </a:ln>
        </p:spPr>
        <p:txBody>
          <a:bodyPr>
            <a:spAutoFit/>
          </a:bodyPr>
          <a:lstStyle/>
          <a:p>
            <a:pPr eaLnBrk="0" hangingPunct="0"/>
            <a:r>
              <a:rPr lang="en-US" altLang="zh-CN" sz="1600" b="1" dirty="0">
                <a:solidFill>
                  <a:srgbClr val="000000"/>
                </a:solidFill>
                <a:latin typeface="Times New Roman" panose="02020603050405020304" pitchFamily="18" charset="0"/>
              </a:rPr>
              <a:t> </a:t>
            </a:r>
            <a:r>
              <a:rPr lang="en-US" altLang="zh-CN" sz="1600" b="1">
                <a:solidFill>
                  <a:srgbClr val="000000"/>
                </a:solidFill>
                <a:latin typeface="Times New Roman" panose="02020603050405020304" pitchFamily="18" charset="0"/>
              </a:rPr>
              <a:t>80486</a:t>
            </a:r>
          </a:p>
        </p:txBody>
      </p:sp>
      <p:grpSp>
        <p:nvGrpSpPr>
          <p:cNvPr id="83262" name="组合 83261"/>
          <p:cNvGrpSpPr/>
          <p:nvPr/>
        </p:nvGrpSpPr>
        <p:grpSpPr>
          <a:xfrm>
            <a:off x="200025" y="4224338"/>
            <a:ext cx="8555038" cy="381000"/>
            <a:chOff x="126" y="2832"/>
            <a:chExt cx="5389" cy="240"/>
          </a:xfrm>
        </p:grpSpPr>
        <p:grpSp>
          <p:nvGrpSpPr>
            <p:cNvPr id="83263" name="组合 83262"/>
            <p:cNvGrpSpPr/>
            <p:nvPr/>
          </p:nvGrpSpPr>
          <p:grpSpPr>
            <a:xfrm>
              <a:off x="126" y="2832"/>
              <a:ext cx="5389" cy="240"/>
              <a:chOff x="192" y="3072"/>
              <a:chExt cx="5389" cy="240"/>
            </a:xfrm>
          </p:grpSpPr>
          <p:grpSp>
            <p:nvGrpSpPr>
              <p:cNvPr id="83264" name="组合 83263"/>
              <p:cNvGrpSpPr/>
              <p:nvPr/>
            </p:nvGrpSpPr>
            <p:grpSpPr>
              <a:xfrm>
                <a:off x="192" y="3072"/>
                <a:ext cx="5389" cy="240"/>
                <a:chOff x="192" y="3072"/>
                <a:chExt cx="5389" cy="240"/>
              </a:xfrm>
            </p:grpSpPr>
            <p:grpSp>
              <p:nvGrpSpPr>
                <p:cNvPr id="83265" name="组合 83264"/>
                <p:cNvGrpSpPr/>
                <p:nvPr/>
              </p:nvGrpSpPr>
              <p:grpSpPr>
                <a:xfrm>
                  <a:off x="192" y="3072"/>
                  <a:ext cx="2736" cy="240"/>
                  <a:chOff x="2112" y="576"/>
                  <a:chExt cx="3168" cy="240"/>
                </a:xfrm>
              </p:grpSpPr>
              <p:grpSp>
                <p:nvGrpSpPr>
                  <p:cNvPr id="83266" name="组合 83265"/>
                  <p:cNvGrpSpPr/>
                  <p:nvPr/>
                </p:nvGrpSpPr>
                <p:grpSpPr>
                  <a:xfrm>
                    <a:off x="2881" y="576"/>
                    <a:ext cx="287" cy="240"/>
                    <a:chOff x="2881" y="576"/>
                    <a:chExt cx="287" cy="240"/>
                  </a:xfrm>
                </p:grpSpPr>
                <p:sp>
                  <p:nvSpPr>
                    <p:cNvPr id="83267" name="矩形 8326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68" name="文本框 83267"/>
                    <p:cNvSpPr txBox="1"/>
                    <p:nvPr/>
                  </p:nvSpPr>
                  <p:spPr>
                    <a:xfrm>
                      <a:off x="2881"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69" name="组合 83268"/>
                  <p:cNvGrpSpPr/>
                  <p:nvPr/>
                </p:nvGrpSpPr>
                <p:grpSpPr>
                  <a:xfrm>
                    <a:off x="3072" y="576"/>
                    <a:ext cx="288" cy="240"/>
                    <a:chOff x="2880" y="576"/>
                    <a:chExt cx="288" cy="240"/>
                  </a:xfrm>
                </p:grpSpPr>
                <p:sp>
                  <p:nvSpPr>
                    <p:cNvPr id="83270" name="矩形 8326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71" name="文本框 83270"/>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72" name="组合 83271"/>
                  <p:cNvGrpSpPr/>
                  <p:nvPr/>
                </p:nvGrpSpPr>
                <p:grpSpPr>
                  <a:xfrm>
                    <a:off x="3264" y="576"/>
                    <a:ext cx="288" cy="240"/>
                    <a:chOff x="2880" y="576"/>
                    <a:chExt cx="288" cy="240"/>
                  </a:xfrm>
                </p:grpSpPr>
                <p:sp>
                  <p:nvSpPr>
                    <p:cNvPr id="83273" name="矩形 8327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74" name="文本框 83273"/>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75" name="组合 83274"/>
                  <p:cNvGrpSpPr/>
                  <p:nvPr/>
                </p:nvGrpSpPr>
                <p:grpSpPr>
                  <a:xfrm>
                    <a:off x="3455" y="576"/>
                    <a:ext cx="288" cy="240"/>
                    <a:chOff x="2879" y="576"/>
                    <a:chExt cx="288" cy="240"/>
                  </a:xfrm>
                </p:grpSpPr>
                <p:sp>
                  <p:nvSpPr>
                    <p:cNvPr id="83276" name="矩形 8327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77" name="文本框 83276"/>
                    <p:cNvSpPr txBox="1"/>
                    <p:nvPr/>
                  </p:nvSpPr>
                  <p:spPr>
                    <a:xfrm>
                      <a:off x="2879"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78" name="组合 83277"/>
                  <p:cNvGrpSpPr/>
                  <p:nvPr/>
                </p:nvGrpSpPr>
                <p:grpSpPr>
                  <a:xfrm>
                    <a:off x="3649" y="576"/>
                    <a:ext cx="288" cy="240"/>
                    <a:chOff x="2881" y="576"/>
                    <a:chExt cx="288" cy="240"/>
                  </a:xfrm>
                </p:grpSpPr>
                <p:sp>
                  <p:nvSpPr>
                    <p:cNvPr id="83279" name="矩形 8327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0" name="文本框 83279"/>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endParaRPr lang="en-US" altLang="zh-CN" sz="1200" b="1" dirty="0">
                        <a:solidFill>
                          <a:srgbClr val="000000"/>
                        </a:solidFill>
                        <a:latin typeface="Lucida Console" panose="020B0609040504020204" pitchFamily="49" charset="0"/>
                      </a:endParaRPr>
                    </a:p>
                  </p:txBody>
                </p:sp>
              </p:grpSp>
              <p:grpSp>
                <p:nvGrpSpPr>
                  <p:cNvPr id="83281" name="组合 83280"/>
                  <p:cNvGrpSpPr/>
                  <p:nvPr/>
                </p:nvGrpSpPr>
                <p:grpSpPr>
                  <a:xfrm>
                    <a:off x="3840" y="576"/>
                    <a:ext cx="288" cy="240"/>
                    <a:chOff x="2880" y="576"/>
                    <a:chExt cx="288" cy="240"/>
                  </a:xfrm>
                </p:grpSpPr>
                <p:sp>
                  <p:nvSpPr>
                    <p:cNvPr id="83282" name="矩形 8328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3" name="文本框 83282"/>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84" name="组合 83283"/>
                  <p:cNvGrpSpPr/>
                  <p:nvPr/>
                </p:nvGrpSpPr>
                <p:grpSpPr>
                  <a:xfrm>
                    <a:off x="4032" y="576"/>
                    <a:ext cx="288" cy="240"/>
                    <a:chOff x="2880" y="576"/>
                    <a:chExt cx="288" cy="240"/>
                  </a:xfrm>
                </p:grpSpPr>
                <p:sp>
                  <p:nvSpPr>
                    <p:cNvPr id="83285" name="矩形 8328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6" name="文本框 8328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87" name="组合 83286"/>
                  <p:cNvGrpSpPr/>
                  <p:nvPr/>
                </p:nvGrpSpPr>
                <p:grpSpPr>
                  <a:xfrm>
                    <a:off x="4224" y="576"/>
                    <a:ext cx="287" cy="240"/>
                    <a:chOff x="2880" y="576"/>
                    <a:chExt cx="287" cy="240"/>
                  </a:xfrm>
                </p:grpSpPr>
                <p:sp>
                  <p:nvSpPr>
                    <p:cNvPr id="83288" name="矩形 8328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89" name="文本框 83288"/>
                    <p:cNvSpPr txBox="1"/>
                    <p:nvPr/>
                  </p:nvSpPr>
                  <p:spPr>
                    <a:xfrm>
                      <a:off x="2880" y="624"/>
                      <a:ext cx="287"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90" name="组合 83289"/>
                  <p:cNvGrpSpPr/>
                  <p:nvPr/>
                </p:nvGrpSpPr>
                <p:grpSpPr>
                  <a:xfrm>
                    <a:off x="4416" y="576"/>
                    <a:ext cx="288" cy="240"/>
                    <a:chOff x="2880" y="576"/>
                    <a:chExt cx="288" cy="240"/>
                  </a:xfrm>
                </p:grpSpPr>
                <p:sp>
                  <p:nvSpPr>
                    <p:cNvPr id="83291" name="矩形 8329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92" name="文本框 8329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93" name="组合 83292"/>
                  <p:cNvGrpSpPr/>
                  <p:nvPr/>
                </p:nvGrpSpPr>
                <p:grpSpPr>
                  <a:xfrm>
                    <a:off x="4608" y="576"/>
                    <a:ext cx="288" cy="240"/>
                    <a:chOff x="2880" y="576"/>
                    <a:chExt cx="288" cy="240"/>
                  </a:xfrm>
                </p:grpSpPr>
                <p:sp>
                  <p:nvSpPr>
                    <p:cNvPr id="83294" name="矩形 8329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95" name="文本框 83294"/>
                    <p:cNvSpPr txBox="1"/>
                    <p:nvPr/>
                  </p:nvSpPr>
                  <p:spPr>
                    <a:xfrm>
                      <a:off x="2880" y="624"/>
                      <a:ext cx="288" cy="173"/>
                    </a:xfrm>
                    <a:prstGeom prst="rect">
                      <a:avLst/>
                    </a:prstGeom>
                    <a:solidFill>
                      <a:srgbClr val="66FF33"/>
                    </a:solidFill>
                    <a:ln w="12700">
                      <a:noFill/>
                    </a:ln>
                  </p:spPr>
                  <p:txBody>
                    <a:bodyPr>
                      <a:spAutoFit/>
                    </a:bodyPr>
                    <a:lstStyle/>
                    <a:p>
                      <a:pPr eaLnBrk="0" hangingPunct="0"/>
                      <a:endParaRPr sz="1200" b="1" dirty="0">
                        <a:solidFill>
                          <a:srgbClr val="000000"/>
                        </a:solidFill>
                        <a:latin typeface="Lucida Console" panose="020B0609040504020204" pitchFamily="49" charset="0"/>
                      </a:endParaRPr>
                    </a:p>
                  </p:txBody>
                </p:sp>
              </p:grpSp>
              <p:grpSp>
                <p:nvGrpSpPr>
                  <p:cNvPr id="83296" name="组合 83295"/>
                  <p:cNvGrpSpPr/>
                  <p:nvPr/>
                </p:nvGrpSpPr>
                <p:grpSpPr>
                  <a:xfrm>
                    <a:off x="4800" y="576"/>
                    <a:ext cx="288" cy="240"/>
                    <a:chOff x="2880" y="576"/>
                    <a:chExt cx="288" cy="240"/>
                  </a:xfrm>
                </p:grpSpPr>
                <p:sp>
                  <p:nvSpPr>
                    <p:cNvPr id="83297" name="矩形 8329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298" name="文本框 8329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299" name="组合 83298"/>
                  <p:cNvGrpSpPr/>
                  <p:nvPr/>
                </p:nvGrpSpPr>
                <p:grpSpPr>
                  <a:xfrm>
                    <a:off x="4993" y="576"/>
                    <a:ext cx="287" cy="240"/>
                    <a:chOff x="2881" y="576"/>
                    <a:chExt cx="287" cy="240"/>
                  </a:xfrm>
                </p:grpSpPr>
                <p:sp>
                  <p:nvSpPr>
                    <p:cNvPr id="83300" name="矩形 8329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01" name="文本框 83300"/>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RF</a:t>
                      </a:r>
                    </a:p>
                  </p:txBody>
                </p:sp>
              </p:grpSp>
              <p:grpSp>
                <p:nvGrpSpPr>
                  <p:cNvPr id="83302" name="组合 83301"/>
                  <p:cNvGrpSpPr/>
                  <p:nvPr/>
                </p:nvGrpSpPr>
                <p:grpSpPr>
                  <a:xfrm>
                    <a:off x="2688" y="576"/>
                    <a:ext cx="288" cy="240"/>
                    <a:chOff x="2880" y="576"/>
                    <a:chExt cx="288" cy="240"/>
                  </a:xfrm>
                </p:grpSpPr>
                <p:sp>
                  <p:nvSpPr>
                    <p:cNvPr id="83303" name="矩形 8330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04" name="文本框 8330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05" name="组合 83304"/>
                  <p:cNvGrpSpPr/>
                  <p:nvPr/>
                </p:nvGrpSpPr>
                <p:grpSpPr>
                  <a:xfrm>
                    <a:off x="2496" y="576"/>
                    <a:ext cx="288" cy="240"/>
                    <a:chOff x="2880" y="576"/>
                    <a:chExt cx="288" cy="240"/>
                  </a:xfrm>
                </p:grpSpPr>
                <p:sp>
                  <p:nvSpPr>
                    <p:cNvPr id="83306" name="矩形 8330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07" name="文本框 8330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08" name="组合 83307"/>
                  <p:cNvGrpSpPr/>
                  <p:nvPr/>
                </p:nvGrpSpPr>
                <p:grpSpPr>
                  <a:xfrm>
                    <a:off x="2304" y="576"/>
                    <a:ext cx="288" cy="240"/>
                    <a:chOff x="2880" y="576"/>
                    <a:chExt cx="288" cy="240"/>
                  </a:xfrm>
                </p:grpSpPr>
                <p:sp>
                  <p:nvSpPr>
                    <p:cNvPr id="83309" name="矩形 8330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10" name="文本框 8330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11" name="组合 83310"/>
                  <p:cNvGrpSpPr/>
                  <p:nvPr/>
                </p:nvGrpSpPr>
                <p:grpSpPr>
                  <a:xfrm>
                    <a:off x="2112" y="576"/>
                    <a:ext cx="288" cy="240"/>
                    <a:chOff x="2880" y="576"/>
                    <a:chExt cx="288" cy="240"/>
                  </a:xfrm>
                </p:grpSpPr>
                <p:sp>
                  <p:nvSpPr>
                    <p:cNvPr id="83312" name="矩形 8331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13" name="文本框 8331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grpSp>
              <p:nvGrpSpPr>
                <p:cNvPr id="83314" name="组合 83313"/>
                <p:cNvGrpSpPr/>
                <p:nvPr/>
              </p:nvGrpSpPr>
              <p:grpSpPr>
                <a:xfrm>
                  <a:off x="2845" y="3072"/>
                  <a:ext cx="2736" cy="240"/>
                  <a:chOff x="2845" y="3072"/>
                  <a:chExt cx="2736" cy="240"/>
                </a:xfrm>
              </p:grpSpPr>
              <p:grpSp>
                <p:nvGrpSpPr>
                  <p:cNvPr id="83315" name="组合 83314"/>
                  <p:cNvGrpSpPr/>
                  <p:nvPr/>
                </p:nvGrpSpPr>
                <p:grpSpPr>
                  <a:xfrm>
                    <a:off x="2845" y="3072"/>
                    <a:ext cx="2736" cy="240"/>
                    <a:chOff x="2112" y="576"/>
                    <a:chExt cx="3168" cy="240"/>
                  </a:xfrm>
                </p:grpSpPr>
                <p:grpSp>
                  <p:nvGrpSpPr>
                    <p:cNvPr id="83316" name="组合 83315"/>
                    <p:cNvGrpSpPr/>
                    <p:nvPr/>
                  </p:nvGrpSpPr>
                  <p:grpSpPr>
                    <a:xfrm>
                      <a:off x="2881" y="576"/>
                      <a:ext cx="287" cy="240"/>
                      <a:chOff x="2881" y="576"/>
                      <a:chExt cx="287" cy="240"/>
                    </a:xfrm>
                  </p:grpSpPr>
                  <p:sp>
                    <p:nvSpPr>
                      <p:cNvPr id="83317" name="矩形 8331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18" name="文本框 83317"/>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OF</a:t>
                        </a:r>
                      </a:p>
                    </p:txBody>
                  </p:sp>
                </p:grpSp>
                <p:grpSp>
                  <p:nvGrpSpPr>
                    <p:cNvPr id="83319" name="组合 83318"/>
                    <p:cNvGrpSpPr/>
                    <p:nvPr/>
                  </p:nvGrpSpPr>
                  <p:grpSpPr>
                    <a:xfrm>
                      <a:off x="3072" y="576"/>
                      <a:ext cx="288" cy="240"/>
                      <a:chOff x="2880" y="576"/>
                      <a:chExt cx="288" cy="240"/>
                    </a:xfrm>
                  </p:grpSpPr>
                  <p:sp>
                    <p:nvSpPr>
                      <p:cNvPr id="83320" name="矩形 8331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21" name="文本框 83320"/>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DF</a:t>
                        </a:r>
                      </a:p>
                    </p:txBody>
                  </p:sp>
                </p:grpSp>
                <p:grpSp>
                  <p:nvGrpSpPr>
                    <p:cNvPr id="83322" name="组合 83321"/>
                    <p:cNvGrpSpPr/>
                    <p:nvPr/>
                  </p:nvGrpSpPr>
                  <p:grpSpPr>
                    <a:xfrm>
                      <a:off x="3264" y="576"/>
                      <a:ext cx="288" cy="240"/>
                      <a:chOff x="2880" y="576"/>
                      <a:chExt cx="288" cy="240"/>
                    </a:xfrm>
                  </p:grpSpPr>
                  <p:sp>
                    <p:nvSpPr>
                      <p:cNvPr id="83323" name="矩形 8332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24" name="文本框 8332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IF</a:t>
                        </a:r>
                      </a:p>
                    </p:txBody>
                  </p:sp>
                </p:grpSp>
                <p:grpSp>
                  <p:nvGrpSpPr>
                    <p:cNvPr id="83325" name="组合 83324"/>
                    <p:cNvGrpSpPr/>
                    <p:nvPr/>
                  </p:nvGrpSpPr>
                  <p:grpSpPr>
                    <a:xfrm>
                      <a:off x="3455" y="576"/>
                      <a:ext cx="288" cy="240"/>
                      <a:chOff x="2879" y="576"/>
                      <a:chExt cx="288" cy="240"/>
                    </a:xfrm>
                  </p:grpSpPr>
                  <p:sp>
                    <p:nvSpPr>
                      <p:cNvPr id="83326" name="矩形 8332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27" name="文本框 83326"/>
                      <p:cNvSpPr txBox="1"/>
                      <p:nvPr/>
                    </p:nvSpPr>
                    <p:spPr>
                      <a:xfrm>
                        <a:off x="2879"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TF</a:t>
                        </a:r>
                      </a:p>
                    </p:txBody>
                  </p:sp>
                </p:grpSp>
                <p:grpSp>
                  <p:nvGrpSpPr>
                    <p:cNvPr id="83328" name="组合 83327"/>
                    <p:cNvGrpSpPr/>
                    <p:nvPr/>
                  </p:nvGrpSpPr>
                  <p:grpSpPr>
                    <a:xfrm>
                      <a:off x="3649" y="576"/>
                      <a:ext cx="288" cy="240"/>
                      <a:chOff x="2881" y="576"/>
                      <a:chExt cx="288" cy="240"/>
                    </a:xfrm>
                  </p:grpSpPr>
                  <p:sp>
                    <p:nvSpPr>
                      <p:cNvPr id="83329" name="矩形 8332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0" name="文本框 83329"/>
                      <p:cNvSpPr txBox="1"/>
                      <p:nvPr/>
                    </p:nvSpPr>
                    <p:spPr>
                      <a:xfrm>
                        <a:off x="2881"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SF</a:t>
                        </a:r>
                      </a:p>
                    </p:txBody>
                  </p:sp>
                </p:grpSp>
                <p:grpSp>
                  <p:nvGrpSpPr>
                    <p:cNvPr id="83331" name="组合 83330"/>
                    <p:cNvGrpSpPr/>
                    <p:nvPr/>
                  </p:nvGrpSpPr>
                  <p:grpSpPr>
                    <a:xfrm>
                      <a:off x="3840" y="576"/>
                      <a:ext cx="288" cy="240"/>
                      <a:chOff x="2880" y="576"/>
                      <a:chExt cx="288" cy="240"/>
                    </a:xfrm>
                  </p:grpSpPr>
                  <p:sp>
                    <p:nvSpPr>
                      <p:cNvPr id="83332" name="矩形 8333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3" name="文本框 8333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ZF</a:t>
                        </a:r>
                      </a:p>
                    </p:txBody>
                  </p:sp>
                </p:grpSp>
                <p:grpSp>
                  <p:nvGrpSpPr>
                    <p:cNvPr id="83334" name="组合 83333"/>
                    <p:cNvGrpSpPr/>
                    <p:nvPr/>
                  </p:nvGrpSpPr>
                  <p:grpSpPr>
                    <a:xfrm>
                      <a:off x="4032" y="576"/>
                      <a:ext cx="288" cy="240"/>
                      <a:chOff x="2880" y="576"/>
                      <a:chExt cx="288" cy="240"/>
                    </a:xfrm>
                  </p:grpSpPr>
                  <p:sp>
                    <p:nvSpPr>
                      <p:cNvPr id="83335" name="矩形 83334"/>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6" name="文本框 83335"/>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37" name="组合 83336"/>
                    <p:cNvGrpSpPr/>
                    <p:nvPr/>
                  </p:nvGrpSpPr>
                  <p:grpSpPr>
                    <a:xfrm>
                      <a:off x="4224" y="576"/>
                      <a:ext cx="287" cy="240"/>
                      <a:chOff x="2880" y="576"/>
                      <a:chExt cx="287" cy="240"/>
                    </a:xfrm>
                  </p:grpSpPr>
                  <p:sp>
                    <p:nvSpPr>
                      <p:cNvPr id="83338" name="矩形 83337"/>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39" name="文本框 83338"/>
                      <p:cNvSpPr txBox="1"/>
                      <p:nvPr/>
                    </p:nvSpPr>
                    <p:spPr>
                      <a:xfrm>
                        <a:off x="2880"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AF</a:t>
                        </a:r>
                      </a:p>
                    </p:txBody>
                  </p:sp>
                </p:grpSp>
                <p:grpSp>
                  <p:nvGrpSpPr>
                    <p:cNvPr id="83340" name="组合 83339"/>
                    <p:cNvGrpSpPr/>
                    <p:nvPr/>
                  </p:nvGrpSpPr>
                  <p:grpSpPr>
                    <a:xfrm>
                      <a:off x="4416" y="576"/>
                      <a:ext cx="288" cy="240"/>
                      <a:chOff x="2880" y="576"/>
                      <a:chExt cx="288" cy="240"/>
                    </a:xfrm>
                  </p:grpSpPr>
                  <p:sp>
                    <p:nvSpPr>
                      <p:cNvPr id="83341" name="矩形 83340"/>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42" name="文本框 83341"/>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43" name="组合 83342"/>
                    <p:cNvGrpSpPr/>
                    <p:nvPr/>
                  </p:nvGrpSpPr>
                  <p:grpSpPr>
                    <a:xfrm>
                      <a:off x="4608" y="576"/>
                      <a:ext cx="288" cy="240"/>
                      <a:chOff x="2880" y="576"/>
                      <a:chExt cx="288" cy="240"/>
                    </a:xfrm>
                  </p:grpSpPr>
                  <p:sp>
                    <p:nvSpPr>
                      <p:cNvPr id="83344" name="矩形 83343"/>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45" name="文本框 83344"/>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PF</a:t>
                        </a:r>
                      </a:p>
                    </p:txBody>
                  </p:sp>
                </p:grpSp>
                <p:grpSp>
                  <p:nvGrpSpPr>
                    <p:cNvPr id="83346" name="组合 83345"/>
                    <p:cNvGrpSpPr/>
                    <p:nvPr/>
                  </p:nvGrpSpPr>
                  <p:grpSpPr>
                    <a:xfrm>
                      <a:off x="4800" y="576"/>
                      <a:ext cx="288" cy="240"/>
                      <a:chOff x="2880" y="576"/>
                      <a:chExt cx="288" cy="240"/>
                    </a:xfrm>
                  </p:grpSpPr>
                  <p:sp>
                    <p:nvSpPr>
                      <p:cNvPr id="83347" name="矩形 83346"/>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48" name="文本框 83347"/>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49" name="组合 83348"/>
                    <p:cNvGrpSpPr/>
                    <p:nvPr/>
                  </p:nvGrpSpPr>
                  <p:grpSpPr>
                    <a:xfrm>
                      <a:off x="4993" y="576"/>
                      <a:ext cx="287" cy="240"/>
                      <a:chOff x="2881" y="576"/>
                      <a:chExt cx="287" cy="240"/>
                    </a:xfrm>
                  </p:grpSpPr>
                  <p:sp>
                    <p:nvSpPr>
                      <p:cNvPr id="83350" name="矩形 83349"/>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51" name="文本框 83350"/>
                      <p:cNvSpPr txBox="1"/>
                      <p:nvPr/>
                    </p:nvSpPr>
                    <p:spPr>
                      <a:xfrm>
                        <a:off x="2881" y="624"/>
                        <a:ext cx="287" cy="173"/>
                      </a:xfrm>
                      <a:prstGeom prst="rect">
                        <a:avLst/>
                      </a:prstGeom>
                      <a:solidFill>
                        <a:srgbClr val="66FF33"/>
                      </a:solidFill>
                      <a:ln w="12700">
                        <a:noFill/>
                      </a:ln>
                    </p:spPr>
                    <p:txBody>
                      <a:bodyPr>
                        <a:spAutoFit/>
                      </a:bodyPr>
                      <a:lstStyle/>
                      <a:p>
                        <a:pPr eaLnBrk="0" hangingPunct="0"/>
                        <a:r>
                          <a:rPr lang="en-US" altLang="zh-CN" sz="1200" b="1">
                            <a:solidFill>
                              <a:srgbClr val="000000"/>
                            </a:solidFill>
                            <a:latin typeface="Lucida Console" panose="020B0609040504020204" pitchFamily="49" charset="0"/>
                          </a:rPr>
                          <a:t>CF</a:t>
                        </a:r>
                      </a:p>
                    </p:txBody>
                  </p:sp>
                </p:grpSp>
                <p:grpSp>
                  <p:nvGrpSpPr>
                    <p:cNvPr id="83352" name="组合 83351"/>
                    <p:cNvGrpSpPr/>
                    <p:nvPr/>
                  </p:nvGrpSpPr>
                  <p:grpSpPr>
                    <a:xfrm>
                      <a:off x="2688" y="576"/>
                      <a:ext cx="288" cy="240"/>
                      <a:chOff x="2880" y="576"/>
                      <a:chExt cx="288" cy="240"/>
                    </a:xfrm>
                  </p:grpSpPr>
                  <p:sp>
                    <p:nvSpPr>
                      <p:cNvPr id="83353" name="矩形 83352"/>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54" name="文本框 83353"/>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55" name="组合 83354"/>
                    <p:cNvGrpSpPr/>
                    <p:nvPr/>
                  </p:nvGrpSpPr>
                  <p:grpSpPr>
                    <a:xfrm>
                      <a:off x="2496" y="576"/>
                      <a:ext cx="288" cy="240"/>
                      <a:chOff x="2880" y="576"/>
                      <a:chExt cx="288" cy="240"/>
                    </a:xfrm>
                  </p:grpSpPr>
                  <p:sp>
                    <p:nvSpPr>
                      <p:cNvPr id="83356" name="矩形 83355"/>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57" name="文本框 83356"/>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58" name="组合 83357"/>
                    <p:cNvGrpSpPr/>
                    <p:nvPr/>
                  </p:nvGrpSpPr>
                  <p:grpSpPr>
                    <a:xfrm>
                      <a:off x="2304" y="576"/>
                      <a:ext cx="288" cy="240"/>
                      <a:chOff x="2880" y="576"/>
                      <a:chExt cx="288" cy="240"/>
                    </a:xfrm>
                  </p:grpSpPr>
                  <p:sp>
                    <p:nvSpPr>
                      <p:cNvPr id="83359" name="矩形 83358"/>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60" name="文本框 83359"/>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nvGrpSpPr>
                    <p:cNvPr id="83361" name="组合 83360"/>
                    <p:cNvGrpSpPr/>
                    <p:nvPr/>
                  </p:nvGrpSpPr>
                  <p:grpSpPr>
                    <a:xfrm>
                      <a:off x="2112" y="576"/>
                      <a:ext cx="288" cy="240"/>
                      <a:chOff x="2880" y="576"/>
                      <a:chExt cx="288" cy="240"/>
                    </a:xfrm>
                  </p:grpSpPr>
                  <p:sp>
                    <p:nvSpPr>
                      <p:cNvPr id="83362" name="矩形 83361"/>
                      <p:cNvSpPr/>
                      <p:nvPr/>
                    </p:nvSpPr>
                    <p:spPr>
                      <a:xfrm>
                        <a:off x="2928" y="576"/>
                        <a:ext cx="192" cy="240"/>
                      </a:xfrm>
                      <a:prstGeom prst="rect">
                        <a:avLst/>
                      </a:prstGeom>
                      <a:solidFill>
                        <a:srgbClr val="66FF33"/>
                      </a:solidFill>
                      <a:ln w="12700" cap="sq" cmpd="sng">
                        <a:solidFill>
                          <a:schemeClr val="tx1"/>
                        </a:solidFill>
                        <a:prstDash val="solid"/>
                        <a:miter/>
                        <a:headEnd type="none" w="sm" len="sm"/>
                        <a:tailEnd type="none" w="sm" len="sm"/>
                      </a:ln>
                    </p:spPr>
                    <p:txBody>
                      <a:bodyPr/>
                      <a:lstStyle/>
                      <a:p>
                        <a:endParaRPr lang="zh-CN" altLang="en-US"/>
                      </a:p>
                    </p:txBody>
                  </p:sp>
                  <p:sp>
                    <p:nvSpPr>
                      <p:cNvPr id="83363" name="文本框 83362"/>
                      <p:cNvSpPr txBox="1"/>
                      <p:nvPr/>
                    </p:nvSpPr>
                    <p:spPr>
                      <a:xfrm>
                        <a:off x="2880" y="624"/>
                        <a:ext cx="288" cy="173"/>
                      </a:xfrm>
                      <a:prstGeom prst="rect">
                        <a:avLst/>
                      </a:prstGeom>
                      <a:solidFill>
                        <a:srgbClr val="66FF33"/>
                      </a:solidFill>
                      <a:ln w="12700">
                        <a:noFill/>
                      </a:ln>
                    </p:spPr>
                    <p:txBody>
                      <a:bodyPr>
                        <a:spAutoFit/>
                      </a:bodyPr>
                      <a:lstStyle/>
                      <a:p>
                        <a:pPr eaLnBrk="0" hangingPunct="0"/>
                        <a:r>
                          <a:rPr lang="en-US" altLang="zh-CN" sz="1200" b="1" dirty="0">
                            <a:solidFill>
                              <a:srgbClr val="000000"/>
                            </a:solidFill>
                            <a:latin typeface="Times New Roman" panose="02020603050405020304" pitchFamily="18" charset="0"/>
                          </a:rPr>
                          <a:t> </a:t>
                        </a:r>
                      </a:p>
                    </p:txBody>
                  </p:sp>
                </p:grpSp>
              </p:grpSp>
              <p:sp>
                <p:nvSpPr>
                  <p:cNvPr id="83364" name="矩形 83363"/>
                  <p:cNvSpPr/>
                  <p:nvPr/>
                </p:nvSpPr>
                <p:spPr>
                  <a:xfrm>
                    <a:off x="3216" y="3120"/>
                    <a:ext cx="348"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IOPL</a:t>
                    </a:r>
                  </a:p>
                </p:txBody>
              </p:sp>
              <p:sp>
                <p:nvSpPr>
                  <p:cNvPr id="83365" name="矩形 83364"/>
                  <p:cNvSpPr/>
                  <p:nvPr/>
                </p:nvSpPr>
                <p:spPr>
                  <a:xfrm>
                    <a:off x="3024"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NT</a:t>
                    </a:r>
                  </a:p>
                </p:txBody>
              </p:sp>
            </p:grpSp>
          </p:grpSp>
          <p:sp>
            <p:nvSpPr>
              <p:cNvPr id="83366" name="矩形 83365"/>
              <p:cNvSpPr/>
              <p:nvPr/>
            </p:nvSpPr>
            <p:spPr>
              <a:xfrm>
                <a:off x="2516" y="312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VM</a:t>
                </a:r>
              </a:p>
            </p:txBody>
          </p:sp>
        </p:grpSp>
        <p:sp>
          <p:nvSpPr>
            <p:cNvPr id="83367" name="矩形 83366"/>
            <p:cNvSpPr/>
            <p:nvPr/>
          </p:nvSpPr>
          <p:spPr>
            <a:xfrm>
              <a:off x="2304" y="2880"/>
              <a:ext cx="232" cy="173"/>
            </a:xfrm>
            <a:prstGeom prst="rect">
              <a:avLst/>
            </a:prstGeom>
            <a:solidFill>
              <a:srgbClr val="66FF33"/>
            </a:solid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AC</a:t>
              </a:r>
            </a:p>
          </p:txBody>
        </p:sp>
      </p:grpSp>
      <p:sp>
        <p:nvSpPr>
          <p:cNvPr id="83368" name="矩形 83367"/>
          <p:cNvSpPr/>
          <p:nvPr/>
        </p:nvSpPr>
        <p:spPr>
          <a:xfrm>
            <a:off x="2819400" y="4300538"/>
            <a:ext cx="368300"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ID</a:t>
            </a:r>
          </a:p>
        </p:txBody>
      </p:sp>
      <p:sp>
        <p:nvSpPr>
          <p:cNvPr id="83369" name="矩形 83368"/>
          <p:cNvSpPr/>
          <p:nvPr/>
        </p:nvSpPr>
        <p:spPr>
          <a:xfrm>
            <a:off x="3048000" y="4300538"/>
            <a:ext cx="460375"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VIP</a:t>
            </a:r>
          </a:p>
        </p:txBody>
      </p:sp>
      <p:sp>
        <p:nvSpPr>
          <p:cNvPr id="83370" name="矩形 83369"/>
          <p:cNvSpPr/>
          <p:nvPr/>
        </p:nvSpPr>
        <p:spPr>
          <a:xfrm>
            <a:off x="3352800" y="4300538"/>
            <a:ext cx="460375" cy="274637"/>
          </a:xfrm>
          <a:prstGeom prst="rect">
            <a:avLst/>
          </a:prstGeom>
          <a:noFill/>
          <a:ln w="12700">
            <a:noFill/>
          </a:ln>
        </p:spPr>
        <p:txBody>
          <a:bodyPr wrap="none" anchor="t">
            <a:spAutoFit/>
          </a:bodyPr>
          <a:lstStyle/>
          <a:p>
            <a:pPr eaLnBrk="0" hangingPunct="0"/>
            <a:r>
              <a:rPr lang="en-US" altLang="zh-CN" sz="1200" b="1">
                <a:solidFill>
                  <a:srgbClr val="000000"/>
                </a:solidFill>
                <a:latin typeface="Lucida Console" panose="020B0609040504020204" pitchFamily="49" charset="0"/>
              </a:rPr>
              <a:t>VIF</a:t>
            </a:r>
          </a:p>
        </p:txBody>
      </p:sp>
      <p:sp>
        <p:nvSpPr>
          <p:cNvPr id="83371" name="文本框 83370"/>
          <p:cNvSpPr txBox="1"/>
          <p:nvPr/>
        </p:nvSpPr>
        <p:spPr>
          <a:xfrm>
            <a:off x="228600" y="4605338"/>
            <a:ext cx="8610600" cy="244475"/>
          </a:xfrm>
          <a:prstGeom prst="rect">
            <a:avLst/>
          </a:prstGeom>
          <a:noFill/>
          <a:ln w="12700">
            <a:noFill/>
          </a:ln>
        </p:spPr>
        <p:txBody>
          <a:bodyPr>
            <a:spAutoFit/>
          </a:bodyPr>
          <a:lstStyle/>
          <a:p>
            <a:pPr eaLnBrk="0" hangingPunct="0"/>
            <a:r>
              <a:rPr lang="en-US" altLang="zh-CN" sz="1000" b="1">
                <a:solidFill>
                  <a:srgbClr val="000000"/>
                </a:solidFill>
                <a:latin typeface="Lucida Console" panose="020B0609040504020204" pitchFamily="49" charset="0"/>
              </a:rPr>
              <a:t>31 30  29 28  27 26  25 24  23 22 21  20  19 18 17  16 15  14 13  12 11  10  9  8  7   6  5   4  3   2  1   0</a:t>
            </a:r>
          </a:p>
        </p:txBody>
      </p:sp>
      <p:sp>
        <p:nvSpPr>
          <p:cNvPr id="83372" name="矩形 83371"/>
          <p:cNvSpPr/>
          <p:nvPr/>
        </p:nvSpPr>
        <p:spPr>
          <a:xfrm>
            <a:off x="7896225" y="3919538"/>
            <a:ext cx="919163" cy="336550"/>
          </a:xfrm>
          <a:prstGeom prst="rect">
            <a:avLst/>
          </a:prstGeom>
          <a:noFill/>
          <a:ln w="12700">
            <a:noFill/>
          </a:ln>
        </p:spPr>
        <p:txBody>
          <a:bodyPr wrap="none" anchor="t">
            <a:spAutoFit/>
          </a:bodyPr>
          <a:lstStyle/>
          <a:p>
            <a:pPr eaLnBrk="0" hangingPunct="0"/>
            <a:r>
              <a:rPr lang="en-US" altLang="zh-CN" sz="1600" b="1">
                <a:solidFill>
                  <a:srgbClr val="000000"/>
                </a:solidFill>
                <a:latin typeface="Times New Roman" panose="02020603050405020304" pitchFamily="18" charset="0"/>
              </a:rPr>
              <a:t>Pentium</a:t>
            </a:r>
          </a:p>
        </p:txBody>
      </p:sp>
      <p:sp>
        <p:nvSpPr>
          <p:cNvPr id="83373" name="文本框 83372"/>
          <p:cNvSpPr txBox="1"/>
          <p:nvPr/>
        </p:nvSpPr>
        <p:spPr>
          <a:xfrm>
            <a:off x="1524000" y="1557338"/>
            <a:ext cx="2819400" cy="822325"/>
          </a:xfrm>
          <a:prstGeom prst="rect">
            <a:avLst/>
          </a:prstGeom>
          <a:noFill/>
          <a:ln w="12700">
            <a:noFill/>
          </a:ln>
        </p:spPr>
        <p:txBody>
          <a:bodyPr>
            <a:spAutoFit/>
          </a:bodyPr>
          <a:lstStyle/>
          <a:p>
            <a:pPr eaLnBrk="0" hangingPunct="0"/>
            <a:r>
              <a:rPr lang="en-US" altLang="zh-CN" b="1" dirty="0">
                <a:solidFill>
                  <a:srgbClr val="000000"/>
                </a:solidFill>
                <a:latin typeface="Times New Roman" panose="02020603050405020304" pitchFamily="18" charset="0"/>
                <a:ea typeface="楷体_GB2312" pitchFamily="49" charset="-122"/>
              </a:rPr>
              <a:t>80x86</a:t>
            </a:r>
            <a:r>
              <a:rPr lang="zh-CN" altLang="en-US" b="1" dirty="0">
                <a:solidFill>
                  <a:srgbClr val="000000"/>
                </a:solidFill>
                <a:latin typeface="Times New Roman" panose="02020603050405020304" pitchFamily="18" charset="0"/>
                <a:ea typeface="楷体_GB2312" pitchFamily="49" charset="-122"/>
              </a:rPr>
              <a:t>的标志寄存器</a:t>
            </a:r>
          </a:p>
          <a:p>
            <a:pPr eaLnBrk="0" hangingPunct="0"/>
            <a:endParaRPr lang="zh-CN" altLang="en-US" b="1">
              <a:solidFill>
                <a:srgbClr val="000000"/>
              </a:solidFill>
              <a:latin typeface="Times New Roman" panose="02020603050405020304" pitchFamily="18" charset="0"/>
              <a:ea typeface="楷体_GB2312" pitchFamily="49" charset="-122"/>
            </a:endParaRPr>
          </a:p>
        </p:txBody>
      </p:sp>
      <p:sp>
        <p:nvSpPr>
          <p:cNvPr id="83374" name="矩形 83373"/>
          <p:cNvSpPr/>
          <p:nvPr/>
        </p:nvSpPr>
        <p:spPr>
          <a:xfrm>
            <a:off x="1838325" y="5114925"/>
            <a:ext cx="6172200" cy="1465263"/>
          </a:xfrm>
          <a:prstGeom prst="rect">
            <a:avLst/>
          </a:prstGeom>
          <a:noFill/>
          <a:ln w="12700">
            <a:noFill/>
          </a:ln>
        </p:spPr>
        <p:txBody>
          <a:bodyPr>
            <a:spAutoFit/>
          </a:bodyPr>
          <a:lstStyle/>
          <a:p>
            <a:pPr eaLnBrk="0" hangingPunct="0"/>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IOPL</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I/O</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特权级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VIP</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：虚拟中断未决标志 </a:t>
            </a: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NT</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嵌套任务标志</a:t>
            </a:r>
            <a:r>
              <a:rPr lang="zh-CN" altLang="en-US" sz="1800"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VIF</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：虚拟中断标志</a:t>
            </a:r>
            <a:endParaRPr lang="zh-CN" altLang="en-US" sz="1800" dirty="0">
              <a:solidFill>
                <a:srgbClr val="CC0000"/>
              </a:solidFill>
              <a:effectLst>
                <a:outerShdw blurRad="38100" dist="38100" dir="2700000">
                  <a:srgbClr val="C0C0C0"/>
                </a:outerShdw>
              </a:effectLst>
              <a:latin typeface="Times New Roman" panose="02020603050405020304" pitchFamily="18" charset="0"/>
              <a:ea typeface="楷体_GB2312" pitchFamily="49" charset="-122"/>
            </a:endParaRP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RF</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重新启动标志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VM</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：虚拟</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8086</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模式位</a:t>
            </a: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AC</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对准检查方式位</a:t>
            </a:r>
          </a:p>
          <a:p>
            <a:pPr eaLnBrk="0" hangingPunct="0"/>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r>
              <a:rPr lang="en-US" altLang="zh-CN"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ID</a:t>
            </a:r>
            <a:r>
              <a:rPr lang="zh-CN" altLang="en-US" sz="1800" b="1"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标识标志</a:t>
            </a:r>
            <a:r>
              <a:rPr lang="zh-CN" altLang="en-US" sz="1800" dirty="0">
                <a:solidFill>
                  <a:srgbClr val="CC0000"/>
                </a:solidFill>
                <a:effectLst>
                  <a:outerShdw blurRad="38100" dist="38100" dir="2700000">
                    <a:srgbClr val="C0C0C0"/>
                  </a:outerShdw>
                </a:effectLst>
                <a:latin typeface="Times New Roman" panose="02020603050405020304" pitchFamily="18" charset="0"/>
                <a:ea typeface="楷体_GB2312" pitchFamily="49" charset="-122"/>
              </a:rPr>
              <a:t>   </a:t>
            </a:r>
          </a:p>
        </p:txBody>
      </p:sp>
      <p:sp>
        <p:nvSpPr>
          <p:cNvPr id="434" name="文本框 2"/>
          <p:cNvSpPr txBox="1"/>
          <p:nvPr/>
        </p:nvSpPr>
        <p:spPr>
          <a:xfrm>
            <a:off x="457200" y="306705"/>
            <a:ext cx="2730500"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文本框 83970"/>
          <p:cNvSpPr txBox="1"/>
          <p:nvPr/>
        </p:nvSpPr>
        <p:spPr>
          <a:xfrm>
            <a:off x="457200" y="1052736"/>
            <a:ext cx="8001000" cy="5278368"/>
          </a:xfrm>
          <a:prstGeom prst="rect">
            <a:avLst/>
          </a:prstGeom>
          <a:noFill/>
          <a:ln w="9525">
            <a:noFill/>
          </a:ln>
        </p:spPr>
        <p:txBody>
          <a:bodyPr>
            <a:spAutoFit/>
          </a:bodyPr>
          <a:lstStyle/>
          <a:p>
            <a:pPr algn="just" eaLnBrk="0" hangingPunct="0"/>
            <a:r>
              <a:rPr lang="en-US" altLang="zh-CN" dirty="0">
                <a:solidFill>
                  <a:srgbClr val="FF3300"/>
                </a:solidFill>
                <a:effectLst>
                  <a:outerShdw blurRad="38100" dist="38100" dir="2700000" algn="tl">
                    <a:srgbClr val="C0C0C0"/>
                  </a:outerShdw>
                </a:effectLst>
                <a:latin typeface="华文宋体" panose="02010600040101010101" charset="-122"/>
                <a:ea typeface="华文宋体" panose="02010600040101010101" charset="-122"/>
              </a:rPr>
              <a:t>3. </a:t>
            </a:r>
            <a:r>
              <a:rPr lang="zh-CN" altLang="en-US" dirty="0">
                <a:solidFill>
                  <a:srgbClr val="FF3300"/>
                </a:solidFill>
                <a:effectLst>
                  <a:outerShdw blurRad="38100" dist="38100" dir="2700000" algn="tl">
                    <a:srgbClr val="C0C0C0"/>
                  </a:outerShdw>
                </a:effectLst>
                <a:latin typeface="华文宋体" panose="02010600040101010101" charset="-122"/>
                <a:ea typeface="华文宋体" panose="02010600040101010101" charset="-122"/>
              </a:rPr>
              <a:t>段寄存器</a:t>
            </a:r>
          </a:p>
          <a:p>
            <a:pPr algn="just" eaLnBrk="0" hangingPunct="0">
              <a:spcBef>
                <a:spcPts val="600"/>
              </a:spcBef>
            </a:pPr>
            <a:r>
              <a:rPr lang="en-US" altLang="zh-CN" b="0" dirty="0">
                <a:latin typeface="华文宋体" panose="02010600040101010101" charset="-122"/>
                <a:ea typeface="华文宋体" panose="02010600040101010101" charset="-122"/>
              </a:rPr>
              <a:t>    8086CPU</a:t>
            </a:r>
            <a:r>
              <a:rPr lang="zh-CN" altLang="en-US" b="0" dirty="0">
                <a:latin typeface="华文宋体" panose="02010600040101010101" charset="-122"/>
                <a:ea typeface="华文宋体" panose="02010600040101010101" charset="-122"/>
              </a:rPr>
              <a:t>的４个</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位的段寄存器分别称为：代码段寄存器</a:t>
            </a:r>
            <a:r>
              <a:rPr lang="en-US" altLang="zh-CN" b="0" dirty="0">
                <a:latin typeface="华文宋体" panose="02010600040101010101" charset="-122"/>
                <a:ea typeface="华文宋体" panose="02010600040101010101" charset="-122"/>
              </a:rPr>
              <a:t>CS</a:t>
            </a:r>
            <a:r>
              <a:rPr lang="zh-CN" altLang="en-US" b="0" dirty="0">
                <a:latin typeface="华文宋体" panose="02010600040101010101" charset="-122"/>
                <a:ea typeface="华文宋体" panose="02010600040101010101" charset="-122"/>
              </a:rPr>
              <a:t>，数据段寄存器</a:t>
            </a:r>
            <a:r>
              <a:rPr lang="en-US" altLang="zh-CN" b="0" dirty="0">
                <a:latin typeface="华文宋体" panose="02010600040101010101" charset="-122"/>
                <a:ea typeface="华文宋体" panose="02010600040101010101" charset="-122"/>
              </a:rPr>
              <a:t>DS</a:t>
            </a:r>
            <a:r>
              <a:rPr lang="zh-CN" altLang="en-US" b="0" dirty="0">
                <a:latin typeface="华文宋体" panose="02010600040101010101" charset="-122"/>
                <a:ea typeface="华文宋体" panose="02010600040101010101" charset="-122"/>
              </a:rPr>
              <a:t>，堆栈段寄存器</a:t>
            </a:r>
            <a:r>
              <a:rPr lang="en-US" altLang="zh-CN" b="0" dirty="0">
                <a:latin typeface="华文宋体" panose="02010600040101010101" charset="-122"/>
                <a:ea typeface="华文宋体" panose="02010600040101010101" charset="-122"/>
              </a:rPr>
              <a:t>SS</a:t>
            </a:r>
            <a:r>
              <a:rPr lang="zh-CN" altLang="en-US" b="0" dirty="0">
                <a:latin typeface="华文宋体" panose="02010600040101010101" charset="-122"/>
                <a:ea typeface="华文宋体" panose="02010600040101010101" charset="-122"/>
              </a:rPr>
              <a:t>，附加数据段寄存器</a:t>
            </a:r>
            <a:r>
              <a:rPr lang="en-US" altLang="zh-CN" b="0" dirty="0">
                <a:latin typeface="华文宋体" panose="02010600040101010101" charset="-122"/>
                <a:ea typeface="华文宋体" panose="02010600040101010101" charset="-122"/>
              </a:rPr>
              <a:t>ES</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80386</a:t>
            </a:r>
            <a:r>
              <a:rPr lang="zh-CN" altLang="en-US" b="0" dirty="0">
                <a:latin typeface="华文宋体" panose="02010600040101010101" charset="-122"/>
                <a:ea typeface="华文宋体" panose="02010600040101010101" charset="-122"/>
              </a:rPr>
              <a:t>起增加了</a:t>
            </a:r>
            <a:r>
              <a:rPr lang="en-US" altLang="zh-CN" b="0" dirty="0">
                <a:latin typeface="华文宋体" panose="02010600040101010101" charset="-122"/>
                <a:ea typeface="华文宋体" panose="02010600040101010101" charset="-122"/>
              </a:rPr>
              <a:t>FS</a:t>
            </a:r>
            <a:r>
              <a:rPr lang="zh-CN" altLang="en-US" b="0" dirty="0">
                <a:latin typeface="华文宋体" panose="02010600040101010101" charset="-122"/>
                <a:ea typeface="华文宋体" panose="02010600040101010101" charset="-122"/>
              </a:rPr>
              <a:t>、</a:t>
            </a:r>
            <a:r>
              <a:rPr lang="en-US" altLang="zh-CN" b="0" dirty="0">
                <a:latin typeface="华文宋体" panose="02010600040101010101" charset="-122"/>
                <a:ea typeface="华文宋体" panose="02010600040101010101" charset="-122"/>
              </a:rPr>
              <a:t>GS</a:t>
            </a:r>
            <a:r>
              <a:rPr lang="zh-CN" altLang="en-US" b="0" dirty="0">
                <a:latin typeface="华文宋体" panose="02010600040101010101" charset="-122"/>
                <a:ea typeface="华文宋体" panose="02010600040101010101" charset="-122"/>
              </a:rPr>
              <a:t>两个段寄存器（附加的数据段）。</a:t>
            </a:r>
          </a:p>
          <a:p>
            <a:pPr algn="just" eaLnBrk="0" hangingPunct="0">
              <a:spcBef>
                <a:spcPts val="600"/>
              </a:spcBef>
            </a:pPr>
            <a:r>
              <a:rPr lang="zh-CN" altLang="en-US" b="0" dirty="0">
                <a:latin typeface="华文宋体" panose="02010600040101010101" charset="-122"/>
                <a:ea typeface="华文宋体" panose="02010600040101010101" charset="-122"/>
              </a:rPr>
              <a:t>    段寄存器用来确定该段在内存中的起始地址。段寄存器是根据内存分段的管理模式而设置的。内存单元的物理地址由段寄存器的值和一个偏移量组合而成的，这样可用两个较少位数的值组合成一个可访问较大物理空间的内存地址。</a:t>
            </a:r>
            <a:endParaRPr lang="en-US" altLang="zh-CN" b="0" dirty="0">
              <a:latin typeface="华文宋体" panose="02010600040101010101" charset="-122"/>
              <a:ea typeface="华文宋体" panose="02010600040101010101" charset="-122"/>
            </a:endParaRPr>
          </a:p>
          <a:p>
            <a:pPr marL="800100" lvl="1" indent="-342900" algn="just" eaLnBrk="0" hangingPunct="0">
              <a:spcBef>
                <a:spcPts val="600"/>
              </a:spcBef>
              <a:buFont typeface="Wingdings" panose="05000000000000000000" pitchFamily="2" charset="2"/>
              <a:buChar char="u"/>
            </a:pPr>
            <a:r>
              <a:rPr lang="zh-CN" altLang="en-US" b="0" dirty="0"/>
              <a:t>处理器利用</a:t>
            </a:r>
            <a:r>
              <a:rPr lang="en-US" altLang="zh-CN" b="0" dirty="0"/>
              <a:t>CS:IP</a:t>
            </a:r>
            <a:r>
              <a:rPr lang="zh-CN" altLang="en-US" b="0" dirty="0"/>
              <a:t>取得下一条要执行的指令</a:t>
            </a:r>
            <a:endParaRPr lang="en-US" altLang="zh-CN" b="0" dirty="0"/>
          </a:p>
          <a:p>
            <a:pPr marL="800100" lvl="1" indent="-342900" algn="just" eaLnBrk="0" hangingPunct="0">
              <a:spcBef>
                <a:spcPts val="600"/>
              </a:spcBef>
              <a:buFont typeface="Wingdings" panose="05000000000000000000" pitchFamily="2" charset="2"/>
              <a:buChar char="u"/>
            </a:pPr>
            <a:r>
              <a:rPr lang="zh-CN" altLang="en-US" b="0" dirty="0"/>
              <a:t>处理器利用</a:t>
            </a:r>
            <a:r>
              <a:rPr lang="en-US" altLang="zh-CN" b="0" dirty="0"/>
              <a:t>DS</a:t>
            </a:r>
            <a:r>
              <a:rPr lang="en-US" altLang="zh-CN" b="0"/>
              <a:t>:</a:t>
            </a:r>
            <a:r>
              <a:rPr lang="en-US" altLang="zh-CN" b="0">
                <a:solidFill>
                  <a:srgbClr val="FF0000"/>
                </a:solidFill>
              </a:rPr>
              <a:t>EA</a:t>
            </a:r>
            <a:r>
              <a:rPr lang="zh-CN" altLang="en-US" b="0"/>
              <a:t>存取</a:t>
            </a:r>
            <a:r>
              <a:rPr lang="zh-CN" altLang="en-US" b="0" dirty="0"/>
              <a:t>数据段中某一存储单元的地址</a:t>
            </a:r>
            <a:endParaRPr lang="en-US" altLang="zh-CN" b="0" dirty="0"/>
          </a:p>
          <a:p>
            <a:pPr marL="800100" lvl="1" indent="-342900" algn="just" eaLnBrk="0" hangingPunct="0">
              <a:spcBef>
                <a:spcPts val="600"/>
              </a:spcBef>
              <a:buFont typeface="Wingdings" panose="05000000000000000000" pitchFamily="2" charset="2"/>
              <a:buChar char="u"/>
            </a:pPr>
            <a:r>
              <a:rPr lang="zh-CN" altLang="en-US" b="0" dirty="0"/>
              <a:t>处理器利用</a:t>
            </a:r>
            <a:r>
              <a:rPr lang="en-US" altLang="zh-CN" b="0" dirty="0"/>
              <a:t>SS:SP</a:t>
            </a:r>
            <a:r>
              <a:rPr lang="zh-CN" altLang="en-US" b="0" dirty="0"/>
              <a:t>操作堆栈顶的地址</a:t>
            </a:r>
            <a:endParaRPr lang="zh-CN" altLang="en-US" sz="2800" b="1" dirty="0">
              <a:latin typeface="华文宋体" panose="02010600040101010101" charset="-122"/>
              <a:ea typeface="华文宋体" panose="02010600040101010101" charset="-122"/>
            </a:endParaRPr>
          </a:p>
        </p:txBody>
      </p:sp>
      <p:sp>
        <p:nvSpPr>
          <p:cNvPr id="9"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中央处理机</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olidFill>
                  <a:srgbClr val="FF0000"/>
                </a:solidFill>
                <a:sym typeface="+mn-ea"/>
              </a:rPr>
              <a:t>存储器</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矩形 89090"/>
          <p:cNvSpPr/>
          <p:nvPr/>
        </p:nvSpPr>
        <p:spPr>
          <a:xfrm>
            <a:off x="457200" y="944724"/>
            <a:ext cx="8291263" cy="5436604"/>
          </a:xfrm>
          <a:prstGeom prst="rect">
            <a:avLst/>
          </a:prstGeom>
          <a:solidFill>
            <a:schemeClr val="bg1"/>
          </a:solidFill>
          <a:ln w="9525">
            <a:noFill/>
          </a:ln>
        </p:spPr>
        <p:txBody>
          <a:bodyPr/>
          <a:lstStyle/>
          <a:p>
            <a:pPr eaLnBrk="0" hangingPunct="0">
              <a:spcBef>
                <a:spcPts val="600"/>
              </a:spcBef>
            </a:pPr>
            <a:r>
              <a:rPr lang="en-US" altLang="zh-CN" sz="2000" b="1" dirty="0">
                <a:effectLst>
                  <a:outerShdw blurRad="38100" dist="38100" dir="2700000">
                    <a:srgbClr val="C0C0C0"/>
                  </a:outerShdw>
                </a:effectLst>
                <a:latin typeface="华文宋体" panose="02010600040101010101" charset="-122"/>
                <a:ea typeface="华文宋体" panose="02010600040101010101" charset="-122"/>
              </a:rPr>
              <a:t>     </a:t>
            </a:r>
            <a:r>
              <a:rPr lang="zh-CN" altLang="en-US" dirty="0">
                <a:solidFill>
                  <a:srgbClr val="FF3300"/>
                </a:solidFill>
                <a:latin typeface="华文宋体" panose="02010600040101010101" charset="-122"/>
                <a:ea typeface="华文宋体" panose="02010600040101010101" charset="-122"/>
              </a:rPr>
              <a:t>存储单元的地址和内容</a:t>
            </a:r>
            <a:r>
              <a:rPr lang="en-US" altLang="zh-CN" dirty="0">
                <a:solidFill>
                  <a:srgbClr val="FF3300"/>
                </a:solidFill>
                <a:latin typeface="华文宋体" panose="02010600040101010101" charset="-122"/>
                <a:ea typeface="华文宋体" panose="02010600040101010101" charset="-122"/>
              </a:rPr>
              <a:t>  </a:t>
            </a:r>
          </a:p>
          <a:p>
            <a:pPr marL="342900" indent="-342900" eaLnBrk="0" hangingPunct="0">
              <a:spcBef>
                <a:spcPts val="600"/>
              </a:spcBef>
              <a:buClr>
                <a:srgbClr val="3333FF"/>
              </a:buClr>
              <a:buFont typeface="Wingdings" panose="05000000000000000000" pitchFamily="2" charset="2"/>
              <a:buChar char="u"/>
            </a:pPr>
            <a:r>
              <a:rPr lang="zh-CN" altLang="en-US" dirty="0">
                <a:solidFill>
                  <a:schemeClr val="accent2"/>
                </a:solidFill>
                <a:latin typeface="华文宋体" panose="02010600040101010101" charset="-122"/>
                <a:ea typeface="华文宋体" panose="02010600040101010101" charset="-122"/>
              </a:rPr>
              <a:t>存储单元地址 </a:t>
            </a:r>
            <a:r>
              <a:rPr lang="zh-CN" altLang="en-US" b="1" dirty="0">
                <a:latin typeface="华文宋体" panose="02010600040101010101" charset="-122"/>
                <a:ea typeface="华文宋体" panose="02010600040101010101" charset="-122"/>
              </a:rPr>
              <a:t>：</a:t>
            </a:r>
            <a:r>
              <a:rPr lang="en-US" altLang="zh-CN" b="1" dirty="0">
                <a:latin typeface="华文宋体" panose="02010600040101010101" charset="-122"/>
                <a:ea typeface="华文宋体" panose="02010600040101010101" charset="-122"/>
              </a:rPr>
              <a:t>8086</a:t>
            </a:r>
            <a:r>
              <a:rPr lang="zh-CN" altLang="en-US" b="1" dirty="0">
                <a:latin typeface="华文宋体" panose="02010600040101010101" charset="-122"/>
                <a:ea typeface="华文宋体" panose="02010600040101010101" charset="-122"/>
              </a:rPr>
              <a:t>系统中，为了标识和存取每一个存储单元，给每个存储单元规定一个编号，这就是</a:t>
            </a:r>
            <a:r>
              <a:rPr lang="zh-CN" altLang="en-US" dirty="0">
                <a:latin typeface="华文宋体" panose="02010600040101010101" charset="-122"/>
                <a:ea typeface="华文宋体" panose="02010600040101010101" charset="-122"/>
              </a:rPr>
              <a:t>存储单元地址。 </a:t>
            </a:r>
          </a:p>
          <a:p>
            <a:pPr marL="342900" indent="-342900" eaLnBrk="0" hangingPunct="0">
              <a:spcBef>
                <a:spcPts val="600"/>
              </a:spcBef>
              <a:buClr>
                <a:srgbClr val="3333FF"/>
              </a:buClr>
              <a:buSzPct val="100000"/>
              <a:buFont typeface="Wingdings" panose="05000000000000000000" pitchFamily="2" charset="2"/>
              <a:buChar char="u"/>
            </a:pPr>
            <a:r>
              <a:rPr lang="zh-CN" altLang="en-US" b="1" dirty="0">
                <a:latin typeface="华文宋体" panose="02010600040101010101" charset="-122"/>
                <a:ea typeface="华文宋体" panose="02010600040101010101" charset="-122"/>
              </a:rPr>
              <a:t> </a:t>
            </a:r>
            <a:r>
              <a:rPr lang="zh-CN" altLang="en-US" b="1" dirty="0">
                <a:solidFill>
                  <a:schemeClr val="accent2"/>
                </a:solidFill>
                <a:latin typeface="华文宋体" panose="02010600040101010101" charset="-122"/>
                <a:ea typeface="华文宋体" panose="02010600040101010101" charset="-122"/>
              </a:rPr>
              <a:t>存储单元的内容</a:t>
            </a:r>
            <a:r>
              <a:rPr lang="zh-CN" altLang="en-US" b="1" dirty="0">
                <a:latin typeface="华文宋体" panose="02010600040101010101" charset="-122"/>
                <a:ea typeface="华文宋体" panose="02010600040101010101" charset="-122"/>
              </a:rPr>
              <a:t> ：一个存储单元中存放的信息称为该存储单元的内容。</a:t>
            </a:r>
          </a:p>
          <a:p>
            <a:pPr eaLnBrk="0" hangingPunct="0">
              <a:spcBef>
                <a:spcPts val="600"/>
              </a:spcBef>
              <a:buClr>
                <a:srgbClr val="0000FF"/>
              </a:buClr>
              <a:buSzPct val="100000"/>
            </a:pPr>
            <a:endParaRPr lang="en-US" altLang="zh-CN" sz="2000" dirty="0">
              <a:effectLst>
                <a:outerShdw blurRad="38100" dist="38100" dir="2700000">
                  <a:srgbClr val="C0C0C0"/>
                </a:outerShdw>
              </a:effectLst>
              <a:latin typeface="华文宋体" panose="02010600040101010101" charset="-122"/>
              <a:ea typeface="华文宋体" panose="02010600040101010101" charset="-122"/>
            </a:endParaRPr>
          </a:p>
          <a:p>
            <a:pPr eaLnBrk="0" hangingPunct="0">
              <a:spcBef>
                <a:spcPts val="600"/>
              </a:spcBef>
              <a:buClr>
                <a:srgbClr val="0000FF"/>
              </a:buClr>
              <a:buSzPct val="100000"/>
            </a:pPr>
            <a:r>
              <a:rPr lang="zh-CN" altLang="en-US" sz="2000" b="1" dirty="0">
                <a:effectLst>
                  <a:outerShdw blurRad="38100" dist="38100" dir="2700000">
                    <a:srgbClr val="C0C0C0"/>
                  </a:outerShdw>
                </a:effectLst>
                <a:latin typeface="华文宋体" panose="02010600040101010101" charset="-122"/>
                <a:ea typeface="华文宋体" panose="02010600040101010101" charset="-122"/>
              </a:rPr>
              <a:t>注意： </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存储器以字节（</a:t>
            </a:r>
            <a:r>
              <a:rPr lang="en-US" altLang="zh-CN" sz="2000" b="1" dirty="0">
                <a:solidFill>
                  <a:srgbClr val="FF0000"/>
                </a:solidFill>
                <a:latin typeface="华文宋体" panose="02010600040101010101" charset="-122"/>
                <a:ea typeface="华文宋体" panose="02010600040101010101" charset="-122"/>
              </a:rPr>
              <a:t>8 bit</a:t>
            </a:r>
            <a:r>
              <a:rPr lang="zh-CN" altLang="en-US" sz="2000" b="1" dirty="0">
                <a:solidFill>
                  <a:srgbClr val="FF0000"/>
                </a:solidFill>
                <a:latin typeface="华文宋体" panose="02010600040101010101" charset="-122"/>
                <a:ea typeface="华文宋体" panose="02010600040101010101" charset="-122"/>
              </a:rPr>
              <a:t>）为编程单位</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每个字节单元都有唯一的地址编码</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地址用无符号整数来表示（编程用十六进制表示）</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一个字要占用相继的两个字节</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低位字节存入低地址，高位字节存入高地址</a:t>
            </a:r>
          </a:p>
          <a:p>
            <a:pPr marL="342900" indent="-342900" eaLnBrk="0" hangingPunct="0">
              <a:spcBef>
                <a:spcPts val="600"/>
              </a:spcBef>
              <a:buFont typeface="Wingdings" panose="05000000000000000000" pitchFamily="2" charset="2"/>
              <a:buChar char="n"/>
            </a:pPr>
            <a:r>
              <a:rPr lang="zh-CN" altLang="en-US" sz="2000" b="1" dirty="0">
                <a:solidFill>
                  <a:srgbClr val="FF0000"/>
                </a:solidFill>
                <a:latin typeface="华文宋体" panose="02010600040101010101" charset="-122"/>
                <a:ea typeface="华文宋体" panose="02010600040101010101" charset="-122"/>
              </a:rPr>
              <a:t>字单元地址用它的低地址来表示</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124744"/>
            <a:ext cx="5868652" cy="2246769"/>
          </a:xfrm>
          <a:prstGeom prst="rect">
            <a:avLst/>
          </a:prstGeom>
        </p:spPr>
        <p:txBody>
          <a:bodyPr wrap="square">
            <a:spAutoFit/>
          </a:bodyPr>
          <a:lstStyle/>
          <a:p>
            <a:pPr algn="just">
              <a:spcBef>
                <a:spcPts val="1200"/>
              </a:spcBef>
            </a:pPr>
            <a:r>
              <a:rPr lang="zh-CN" altLang="en-US" b="0" dirty="0"/>
              <a:t>内存单元的地址和内容的概念及其关系：</a:t>
            </a:r>
            <a:endParaRPr lang="en-US" altLang="zh-CN" b="0" dirty="0"/>
          </a:p>
          <a:p>
            <a:pPr marL="342900" indent="-342900" algn="just">
              <a:spcBef>
                <a:spcPts val="1200"/>
              </a:spcBef>
              <a:buFont typeface="Wingdings" panose="05000000000000000000" pitchFamily="2" charset="2"/>
              <a:buChar char="u"/>
            </a:pPr>
            <a:r>
              <a:rPr lang="zh-CN" altLang="en-US" b="0" dirty="0"/>
              <a:t>若设</a:t>
            </a:r>
            <a:r>
              <a:rPr lang="en-US" altLang="zh-CN" b="0" dirty="0"/>
              <a:t>M</a:t>
            </a:r>
            <a:r>
              <a:rPr lang="zh-CN" altLang="en-US" b="0" dirty="0"/>
              <a:t>表示某内存单元的地址，那么</a:t>
            </a:r>
            <a:r>
              <a:rPr lang="en-US" altLang="zh-CN" b="0" dirty="0"/>
              <a:t>M</a:t>
            </a:r>
            <a:r>
              <a:rPr lang="zh-CN" altLang="en-US" b="0" dirty="0"/>
              <a:t>单元的内容可表示为</a:t>
            </a:r>
            <a:r>
              <a:rPr lang="en-US" altLang="zh-CN" b="0" dirty="0"/>
              <a:t>(M)</a:t>
            </a:r>
            <a:r>
              <a:rPr lang="zh-CN" altLang="en-US" b="0" dirty="0"/>
              <a:t>。</a:t>
            </a:r>
            <a:endParaRPr lang="en-US" altLang="zh-CN" b="0" dirty="0"/>
          </a:p>
          <a:p>
            <a:pPr marL="342900" indent="-342900" algn="just">
              <a:spcBef>
                <a:spcPts val="1200"/>
              </a:spcBef>
              <a:buFont typeface="Wingdings" panose="05000000000000000000" pitchFamily="2" charset="2"/>
              <a:buChar char="u"/>
            </a:pPr>
            <a:r>
              <a:rPr lang="zh-CN" altLang="en-US" b="0" dirty="0"/>
              <a:t>如果</a:t>
            </a:r>
            <a:r>
              <a:rPr lang="en-US" altLang="zh-CN" b="0" dirty="0"/>
              <a:t>M</a:t>
            </a:r>
            <a:r>
              <a:rPr lang="zh-CN" altLang="en-US" b="0" dirty="0"/>
              <a:t>单元存放着地址信息</a:t>
            </a:r>
            <a:r>
              <a:rPr lang="en-US" altLang="zh-CN" b="0" dirty="0"/>
              <a:t>N</a:t>
            </a:r>
            <a:r>
              <a:rPr lang="zh-CN" altLang="en-US" b="0" dirty="0"/>
              <a:t>，则地址</a:t>
            </a:r>
            <a:r>
              <a:rPr lang="en-US" altLang="zh-CN" b="0" dirty="0"/>
              <a:t>N</a:t>
            </a:r>
            <a:r>
              <a:rPr lang="zh-CN" altLang="en-US" b="0" dirty="0"/>
              <a:t>单元的内容则可表示为</a:t>
            </a:r>
            <a:r>
              <a:rPr lang="en-US" altLang="zh-CN" b="0" dirty="0"/>
              <a:t>(N)</a:t>
            </a:r>
            <a:r>
              <a:rPr lang="zh-CN" altLang="en-US" b="0" dirty="0"/>
              <a:t>＝</a:t>
            </a:r>
            <a:r>
              <a:rPr lang="en-US" altLang="zh-CN" b="0" dirty="0"/>
              <a:t>((M))</a:t>
            </a:r>
            <a:r>
              <a:rPr lang="zh-CN" altLang="en-US" b="0" dirty="0"/>
              <a:t>。</a:t>
            </a:r>
          </a:p>
        </p:txBody>
      </p:sp>
      <p:sp>
        <p:nvSpPr>
          <p:cNvPr id="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5" name="矩形 4"/>
          <p:cNvSpPr/>
          <p:nvPr/>
        </p:nvSpPr>
        <p:spPr bwMode="auto">
          <a:xfrm>
            <a:off x="7488088" y="2744924"/>
            <a:ext cx="864096"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0" name="矩形 19"/>
          <p:cNvSpPr/>
          <p:nvPr/>
        </p:nvSpPr>
        <p:spPr bwMode="auto">
          <a:xfrm>
            <a:off x="7488324" y="3717032"/>
            <a:ext cx="864096"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10800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sz="1400" b="0" dirty="0"/>
              <a:t>低字节</a:t>
            </a:r>
            <a:endParaRPr kumimoji="0" lang="zh-CN" altLang="en-US" sz="1400" b="0" i="0" u="none" strike="noStrike" cap="none" normalizeH="0" baseline="0" dirty="0">
              <a:ln>
                <a:noFill/>
              </a:ln>
              <a:solidFill>
                <a:schemeClr val="tx1"/>
              </a:solidFill>
              <a:effectLst/>
            </a:endParaRPr>
          </a:p>
        </p:txBody>
      </p:sp>
      <p:sp>
        <p:nvSpPr>
          <p:cNvPr id="21" name="矩形 20"/>
          <p:cNvSpPr/>
          <p:nvPr/>
        </p:nvSpPr>
        <p:spPr bwMode="auto">
          <a:xfrm>
            <a:off x="6660232" y="3717032"/>
            <a:ext cx="864096"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高字节</a:t>
            </a:r>
          </a:p>
        </p:txBody>
      </p:sp>
      <p:sp>
        <p:nvSpPr>
          <p:cNvPr id="22" name="矩形 21"/>
          <p:cNvSpPr/>
          <p:nvPr/>
        </p:nvSpPr>
        <p:spPr bwMode="auto">
          <a:xfrm>
            <a:off x="6634608" y="4689996"/>
            <a:ext cx="1730400"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vert="horz" wrap="square" lIns="91440" tIns="10800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低位字</a:t>
            </a:r>
          </a:p>
        </p:txBody>
      </p:sp>
      <p:sp>
        <p:nvSpPr>
          <p:cNvPr id="25" name="矩形 24"/>
          <p:cNvSpPr/>
          <p:nvPr/>
        </p:nvSpPr>
        <p:spPr bwMode="auto">
          <a:xfrm>
            <a:off x="4942420" y="4689140"/>
            <a:ext cx="1717812"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高位字</a:t>
            </a:r>
          </a:p>
        </p:txBody>
      </p:sp>
      <p:sp>
        <p:nvSpPr>
          <p:cNvPr id="32" name="矩形 31"/>
          <p:cNvSpPr/>
          <p:nvPr/>
        </p:nvSpPr>
        <p:spPr bwMode="auto">
          <a:xfrm>
            <a:off x="4904208" y="5626100"/>
            <a:ext cx="3448212"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低位双字</a:t>
            </a:r>
          </a:p>
        </p:txBody>
      </p:sp>
      <p:sp>
        <p:nvSpPr>
          <p:cNvPr id="35" name="矩形 34"/>
          <p:cNvSpPr/>
          <p:nvPr/>
        </p:nvSpPr>
        <p:spPr bwMode="auto">
          <a:xfrm>
            <a:off x="1436388" y="5625244"/>
            <a:ext cx="3467820" cy="432048"/>
          </a:xfrm>
          <a:prstGeom prst="rect">
            <a:avLst/>
          </a:prstGeom>
          <a:solidFill>
            <a:schemeClr val="bg1"/>
          </a:solidFill>
          <a:ln w="9525" cap="flat" cmpd="sng" algn="ctr">
            <a:solidFill>
              <a:srgbClr val="66CCFF"/>
            </a:solidFill>
            <a:prstDash val="solid"/>
            <a:round/>
            <a:headEnd type="none" w="med" len="med"/>
            <a:tailEnd type="stealth" w="lg" len="lg"/>
          </a:ln>
        </p:spPr>
        <p:txBody>
          <a:bodyPr rot="0" spcFirstLastPara="0" vertOverflow="overflow" horzOverflow="overflow" vert="horz" wrap="square" lIns="91440" tIns="108000" rIns="91440" bIns="45720" numCol="1" spcCol="0" rtlCol="0" fromWordArt="0" anchor="t" anchorCtr="0" forceAA="0" compatLnSpc="1">
            <a:noAutofit/>
          </a:bodyPr>
          <a:lstStyle/>
          <a:p>
            <a:pPr algn="ctr">
              <a:buFontTx/>
            </a:pPr>
            <a:r>
              <a:rPr lang="zh-CN" altLang="en-US" sz="1400" b="0" dirty="0"/>
              <a:t>高位双字</a:t>
            </a:r>
          </a:p>
        </p:txBody>
      </p:sp>
      <p:sp>
        <p:nvSpPr>
          <p:cNvPr id="39" name="TextBox 38"/>
          <p:cNvSpPr txBox="1"/>
          <p:nvPr/>
        </p:nvSpPr>
        <p:spPr>
          <a:xfrm>
            <a:off x="7848364" y="3140968"/>
            <a:ext cx="942887" cy="307777"/>
          </a:xfrm>
          <a:prstGeom prst="rect">
            <a:avLst/>
          </a:prstGeom>
          <a:noFill/>
        </p:spPr>
        <p:txBody>
          <a:bodyPr wrap="none" rtlCol="0">
            <a:spAutoFit/>
          </a:bodyPr>
          <a:lstStyle/>
          <a:p>
            <a:r>
              <a:rPr lang="en-US" altLang="zh-CN" sz="1400" b="0" dirty="0"/>
              <a:t>N      </a:t>
            </a:r>
            <a:r>
              <a:rPr lang="zh-CN" altLang="en-US" sz="1400" b="0" dirty="0"/>
              <a:t>地址</a:t>
            </a:r>
          </a:p>
        </p:txBody>
      </p:sp>
      <p:sp>
        <p:nvSpPr>
          <p:cNvPr id="40" name="TextBox 39"/>
          <p:cNvSpPr txBox="1"/>
          <p:nvPr/>
        </p:nvSpPr>
        <p:spPr>
          <a:xfrm>
            <a:off x="6974439" y="4149080"/>
            <a:ext cx="1846980" cy="307777"/>
          </a:xfrm>
          <a:prstGeom prst="rect">
            <a:avLst/>
          </a:prstGeom>
          <a:noFill/>
        </p:spPr>
        <p:txBody>
          <a:bodyPr wrap="none" rtlCol="0">
            <a:spAutoFit/>
          </a:bodyPr>
          <a:lstStyle/>
          <a:p>
            <a:r>
              <a:rPr lang="en-US" altLang="zh-CN" sz="1400" b="0" dirty="0"/>
              <a:t>N+1            N       </a:t>
            </a:r>
            <a:r>
              <a:rPr lang="zh-CN" altLang="en-US" sz="1400" b="0" dirty="0"/>
              <a:t>地址</a:t>
            </a:r>
          </a:p>
        </p:txBody>
      </p:sp>
      <p:sp>
        <p:nvSpPr>
          <p:cNvPr id="41" name="TextBox 40"/>
          <p:cNvSpPr txBox="1"/>
          <p:nvPr/>
        </p:nvSpPr>
        <p:spPr>
          <a:xfrm>
            <a:off x="7398434" y="2492896"/>
            <a:ext cx="1082348" cy="307777"/>
          </a:xfrm>
          <a:prstGeom prst="rect">
            <a:avLst/>
          </a:prstGeom>
          <a:noFill/>
        </p:spPr>
        <p:txBody>
          <a:bodyPr wrap="none" rtlCol="0">
            <a:spAutoFit/>
          </a:bodyPr>
          <a:lstStyle/>
          <a:p>
            <a:r>
              <a:rPr lang="en-US" altLang="zh-CN" sz="1400" b="0" dirty="0">
                <a:solidFill>
                  <a:srgbClr val="FF0000"/>
                </a:solidFill>
              </a:rPr>
              <a:t>7                0</a:t>
            </a:r>
            <a:endParaRPr lang="zh-CN" altLang="en-US" sz="1400" b="0" dirty="0">
              <a:solidFill>
                <a:srgbClr val="FF0000"/>
              </a:solidFill>
            </a:endParaRPr>
          </a:p>
        </p:txBody>
      </p:sp>
      <p:sp>
        <p:nvSpPr>
          <p:cNvPr id="42" name="TextBox 41"/>
          <p:cNvSpPr txBox="1"/>
          <p:nvPr/>
        </p:nvSpPr>
        <p:spPr>
          <a:xfrm>
            <a:off x="5364088" y="5129833"/>
            <a:ext cx="3564396" cy="307777"/>
          </a:xfrm>
          <a:prstGeom prst="rect">
            <a:avLst/>
          </a:prstGeom>
          <a:noFill/>
        </p:spPr>
        <p:txBody>
          <a:bodyPr wrap="square" rtlCol="0">
            <a:spAutoFit/>
          </a:bodyPr>
          <a:lstStyle/>
          <a:p>
            <a:r>
              <a:rPr lang="en-US" altLang="zh-CN" sz="1400" b="0" dirty="0"/>
              <a:t>N+3        N+2               N+1          N       </a:t>
            </a:r>
            <a:r>
              <a:rPr lang="zh-CN" altLang="en-US" sz="1400" b="0" dirty="0"/>
              <a:t>地址</a:t>
            </a:r>
          </a:p>
        </p:txBody>
      </p:sp>
      <p:sp>
        <p:nvSpPr>
          <p:cNvPr id="44" name="TextBox 43"/>
          <p:cNvSpPr txBox="1"/>
          <p:nvPr/>
        </p:nvSpPr>
        <p:spPr>
          <a:xfrm>
            <a:off x="1295636" y="6058148"/>
            <a:ext cx="7452828" cy="307777"/>
          </a:xfrm>
          <a:prstGeom prst="rect">
            <a:avLst/>
          </a:prstGeom>
          <a:noFill/>
        </p:spPr>
        <p:txBody>
          <a:bodyPr wrap="square" rtlCol="0">
            <a:spAutoFit/>
          </a:bodyPr>
          <a:lstStyle/>
          <a:p>
            <a:pPr algn="r"/>
            <a:r>
              <a:rPr lang="en-US" altLang="zh-CN" sz="1400" b="0" dirty="0"/>
              <a:t>         N+7            N+6            N+5          N+4                 N+3        N+2               N+1          N       </a:t>
            </a:r>
            <a:r>
              <a:rPr lang="zh-CN" altLang="en-US" sz="1400" b="0" dirty="0"/>
              <a:t>地址</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组合 92161"/>
          <p:cNvGrpSpPr/>
          <p:nvPr/>
        </p:nvGrpSpPr>
        <p:grpSpPr>
          <a:xfrm>
            <a:off x="1828800" y="1408137"/>
            <a:ext cx="3657600" cy="3048000"/>
            <a:chOff x="1152" y="1152"/>
            <a:chExt cx="2304" cy="1920"/>
          </a:xfrm>
        </p:grpSpPr>
        <p:grpSp>
          <p:nvGrpSpPr>
            <p:cNvPr id="92163" name="组合 92162"/>
            <p:cNvGrpSpPr/>
            <p:nvPr/>
          </p:nvGrpSpPr>
          <p:grpSpPr>
            <a:xfrm>
              <a:off x="1152" y="1152"/>
              <a:ext cx="2304" cy="240"/>
              <a:chOff x="1104" y="576"/>
              <a:chExt cx="2304" cy="240"/>
            </a:xfrm>
          </p:grpSpPr>
          <p:sp>
            <p:nvSpPr>
              <p:cNvPr id="92164" name="矩形 92163"/>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5" name="矩形 92164"/>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6" name="矩形 92165"/>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7" name="矩形 92166"/>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8" name="矩形 92167"/>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69" name="矩形 92168"/>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0" name="矩形 92169"/>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1" name="矩形 92170"/>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72" name="组合 92171"/>
            <p:cNvGrpSpPr/>
            <p:nvPr/>
          </p:nvGrpSpPr>
          <p:grpSpPr>
            <a:xfrm>
              <a:off x="1152" y="1392"/>
              <a:ext cx="2304" cy="240"/>
              <a:chOff x="1104" y="576"/>
              <a:chExt cx="2304" cy="240"/>
            </a:xfrm>
          </p:grpSpPr>
          <p:sp>
            <p:nvSpPr>
              <p:cNvPr id="92173" name="矩形 92172"/>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4" name="矩形 92173"/>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5" name="矩形 92174"/>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6" name="矩形 92175"/>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7" name="矩形 92176"/>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8" name="矩形 92177"/>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79" name="矩形 92178"/>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0" name="矩形 92179"/>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81" name="组合 92180"/>
            <p:cNvGrpSpPr/>
            <p:nvPr/>
          </p:nvGrpSpPr>
          <p:grpSpPr>
            <a:xfrm>
              <a:off x="1152" y="1632"/>
              <a:ext cx="2304" cy="240"/>
              <a:chOff x="1104" y="576"/>
              <a:chExt cx="2304" cy="240"/>
            </a:xfrm>
          </p:grpSpPr>
          <p:sp>
            <p:nvSpPr>
              <p:cNvPr id="92182" name="矩形 92181"/>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3" name="矩形 92182"/>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4" name="矩形 92183"/>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5" name="矩形 92184"/>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6" name="矩形 92185"/>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7" name="矩形 92186"/>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8" name="矩形 92187"/>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89" name="矩形 92188"/>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90" name="组合 92189"/>
            <p:cNvGrpSpPr/>
            <p:nvPr/>
          </p:nvGrpSpPr>
          <p:grpSpPr>
            <a:xfrm>
              <a:off x="1152" y="1872"/>
              <a:ext cx="2304" cy="240"/>
              <a:chOff x="1104" y="576"/>
              <a:chExt cx="2304" cy="240"/>
            </a:xfrm>
          </p:grpSpPr>
          <p:sp>
            <p:nvSpPr>
              <p:cNvPr id="92191" name="矩形 92190"/>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2" name="矩形 92191"/>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3" name="矩形 92192"/>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4" name="矩形 92193"/>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5" name="矩形 92194"/>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6" name="矩形 92195"/>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7" name="矩形 92196"/>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198" name="矩形 92197"/>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199" name="组合 92198"/>
            <p:cNvGrpSpPr/>
            <p:nvPr/>
          </p:nvGrpSpPr>
          <p:grpSpPr>
            <a:xfrm>
              <a:off x="1152" y="2112"/>
              <a:ext cx="2304" cy="240"/>
              <a:chOff x="1104" y="576"/>
              <a:chExt cx="2304" cy="240"/>
            </a:xfrm>
          </p:grpSpPr>
          <p:sp>
            <p:nvSpPr>
              <p:cNvPr id="92200" name="矩形 92199"/>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1" name="矩形 92200"/>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2" name="矩形 92201"/>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3" name="矩形 92202"/>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4" name="矩形 92203"/>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5" name="矩形 92204"/>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6" name="矩形 92205"/>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07" name="矩形 92206"/>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08" name="组合 92207"/>
            <p:cNvGrpSpPr/>
            <p:nvPr/>
          </p:nvGrpSpPr>
          <p:grpSpPr>
            <a:xfrm>
              <a:off x="1152" y="2352"/>
              <a:ext cx="2304" cy="240"/>
              <a:chOff x="1104" y="576"/>
              <a:chExt cx="2304" cy="240"/>
            </a:xfrm>
          </p:grpSpPr>
          <p:sp>
            <p:nvSpPr>
              <p:cNvPr id="92209" name="矩形 92208"/>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0" name="矩形 92209"/>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1" name="矩形 92210"/>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2" name="矩形 92211"/>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3" name="矩形 92212"/>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4" name="矩形 92213"/>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5" name="矩形 92214"/>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6" name="矩形 92215"/>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17" name="组合 92216"/>
            <p:cNvGrpSpPr/>
            <p:nvPr/>
          </p:nvGrpSpPr>
          <p:grpSpPr>
            <a:xfrm>
              <a:off x="1152" y="2592"/>
              <a:ext cx="2304" cy="240"/>
              <a:chOff x="1104" y="576"/>
              <a:chExt cx="2304" cy="240"/>
            </a:xfrm>
          </p:grpSpPr>
          <p:sp>
            <p:nvSpPr>
              <p:cNvPr id="92218" name="矩形 92217"/>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19" name="矩形 92218"/>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0" name="矩形 92219"/>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1" name="矩形 92220"/>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2" name="矩形 92221"/>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3" name="矩形 92222"/>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4" name="矩形 92223"/>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5" name="矩形 92224"/>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26" name="组合 92225"/>
            <p:cNvGrpSpPr/>
            <p:nvPr/>
          </p:nvGrpSpPr>
          <p:grpSpPr>
            <a:xfrm>
              <a:off x="1152" y="2832"/>
              <a:ext cx="2304" cy="240"/>
              <a:chOff x="1104" y="576"/>
              <a:chExt cx="2304" cy="240"/>
            </a:xfrm>
          </p:grpSpPr>
          <p:sp>
            <p:nvSpPr>
              <p:cNvPr id="92227" name="矩形 92226"/>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8" name="矩形 92227"/>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29" name="矩形 92228"/>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0" name="矩形 92229"/>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1" name="矩形 92230"/>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2" name="矩形 92231"/>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3" name="矩形 92232"/>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34" name="矩形 92233"/>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sp>
        <p:nvSpPr>
          <p:cNvPr id="92235" name="文本框 92234"/>
          <p:cNvSpPr txBox="1"/>
          <p:nvPr/>
        </p:nvSpPr>
        <p:spPr>
          <a:xfrm>
            <a:off x="1752600" y="950937"/>
            <a:ext cx="3917950" cy="457200"/>
          </a:xfrm>
          <a:prstGeom prst="rect">
            <a:avLst/>
          </a:prstGeom>
          <a:noFill/>
          <a:ln w="12700">
            <a:noFill/>
          </a:ln>
        </p:spPr>
        <p:txBody>
          <a:bodyPr>
            <a:spAutoFit/>
          </a:bodyPr>
          <a:lstStyle/>
          <a:p>
            <a:pPr eaLnBrk="0" hangingPunct="0"/>
            <a:r>
              <a:rPr lang="en-US" altLang="zh-CN" dirty="0">
                <a:latin typeface="Times New Roman" panose="02020603050405020304" pitchFamily="18" charset="0"/>
              </a:rPr>
              <a:t> </a:t>
            </a:r>
            <a:r>
              <a:rPr lang="en-US" altLang="zh-CN" b="1">
                <a:solidFill>
                  <a:srgbClr val="0000FF"/>
                </a:solidFill>
                <a:effectLst>
                  <a:outerShdw blurRad="38100" dist="38100" dir="2700000">
                    <a:srgbClr val="C0C0C0"/>
                  </a:outerShdw>
                </a:effectLst>
                <a:latin typeface="Times New Roman" panose="02020603050405020304" pitchFamily="18" charset="0"/>
              </a:rPr>
              <a:t>7     6    5    4    3    2    1    0</a:t>
            </a:r>
          </a:p>
        </p:txBody>
      </p:sp>
      <p:sp>
        <p:nvSpPr>
          <p:cNvPr id="92236" name="文本框 92235"/>
          <p:cNvSpPr txBox="1"/>
          <p:nvPr/>
        </p:nvSpPr>
        <p:spPr>
          <a:xfrm>
            <a:off x="1905000" y="1408137"/>
            <a:ext cx="6637338" cy="457200"/>
          </a:xfrm>
          <a:prstGeom prst="rect">
            <a:avLst/>
          </a:prstGeom>
          <a:noFill/>
          <a:ln w="12700">
            <a:noFill/>
          </a:ln>
        </p:spPr>
        <p:txBody>
          <a:bodyPr wrap="none">
            <a:spAutoFit/>
          </a:bodyPr>
          <a:lstStyle/>
          <a:p>
            <a:pPr eaLnBrk="0" hangingPunct="0"/>
            <a:r>
              <a:rPr lang="en-US" altLang="zh-CN" dirty="0">
                <a:solidFill>
                  <a:schemeClr val="bg2"/>
                </a:solidFill>
                <a:latin typeface="Times New Roman" panose="02020603050405020304" pitchFamily="18" charset="0"/>
              </a:rPr>
              <a:t>1    0    0    1    1    1    1    1    </a:t>
            </a:r>
            <a:r>
              <a:rPr lang="en-US" altLang="zh-CN" b="1" dirty="0">
                <a:solidFill>
                  <a:schemeClr val="tx2"/>
                </a:solidFill>
                <a:effectLst>
                  <a:outerShdw blurRad="38100" dist="38100" dir="2700000">
                    <a:srgbClr val="C0C0C0"/>
                  </a:outerShdw>
                </a:effectLst>
                <a:latin typeface="Times New Roman" panose="02020603050405020304" pitchFamily="18" charset="0"/>
              </a:rPr>
              <a:t>0000H  (0000H)=9FH</a:t>
            </a:r>
          </a:p>
        </p:txBody>
      </p:sp>
      <p:sp>
        <p:nvSpPr>
          <p:cNvPr id="92237" name="文本框 92236"/>
          <p:cNvSpPr txBox="1"/>
          <p:nvPr/>
        </p:nvSpPr>
        <p:spPr>
          <a:xfrm>
            <a:off x="1905000" y="1789137"/>
            <a:ext cx="6934200" cy="457200"/>
          </a:xfrm>
          <a:prstGeom prst="rect">
            <a:avLst/>
          </a:prstGeom>
          <a:noFill/>
          <a:ln w="12700">
            <a:noFill/>
          </a:ln>
        </p:spPr>
        <p:txBody>
          <a:bodyPr>
            <a:spAutoFit/>
          </a:bodyPr>
          <a:lstStyle/>
          <a:p>
            <a:pPr eaLnBrk="0" hangingPunct="0"/>
            <a:r>
              <a:rPr lang="en-US" altLang="zh-CN" dirty="0">
                <a:solidFill>
                  <a:schemeClr val="bg2"/>
                </a:solidFill>
                <a:latin typeface="Times New Roman" panose="02020603050405020304" pitchFamily="18" charset="0"/>
              </a:rPr>
              <a:t>0    0    1    0    0    1    1    0    </a:t>
            </a:r>
            <a:r>
              <a:rPr lang="en-US" altLang="zh-CN" b="1" dirty="0">
                <a:solidFill>
                  <a:schemeClr val="tx2"/>
                </a:solidFill>
                <a:effectLst>
                  <a:outerShdw blurRad="38100" dist="38100" dir="2700000">
                    <a:srgbClr val="C0C0C0"/>
                  </a:outerShdw>
                </a:effectLst>
                <a:latin typeface="Times New Roman" panose="02020603050405020304" pitchFamily="18" charset="0"/>
              </a:rPr>
              <a:t>0001H  (0001H)=26H</a:t>
            </a:r>
          </a:p>
        </p:txBody>
      </p:sp>
      <p:sp>
        <p:nvSpPr>
          <p:cNvPr id="92238" name="矩形 92237"/>
          <p:cNvSpPr/>
          <p:nvPr/>
        </p:nvSpPr>
        <p:spPr>
          <a:xfrm>
            <a:off x="1905000" y="2170137"/>
            <a:ext cx="6781800" cy="457200"/>
          </a:xfrm>
          <a:prstGeom prst="rect">
            <a:avLst/>
          </a:prstGeom>
          <a:noFill/>
          <a:ln w="12700">
            <a:noFill/>
          </a:ln>
        </p:spPr>
        <p:txBody>
          <a:bodyPr>
            <a:spAutoFit/>
          </a:bodyPr>
          <a:lstStyle/>
          <a:p>
            <a:pPr eaLnBrk="0" hangingPunct="0"/>
            <a:r>
              <a:rPr lang="en-US" altLang="zh-CN" dirty="0">
                <a:solidFill>
                  <a:schemeClr val="bg2"/>
                </a:solidFill>
                <a:latin typeface="Times New Roman" panose="02020603050405020304" pitchFamily="18" charset="0"/>
              </a:rPr>
              <a:t>0    0    0    1    1    1    1    0    </a:t>
            </a:r>
            <a:r>
              <a:rPr lang="en-US" altLang="zh-CN" b="1" dirty="0">
                <a:solidFill>
                  <a:schemeClr val="tx2"/>
                </a:solidFill>
                <a:effectLst>
                  <a:outerShdw blurRad="38100" dist="38100" dir="2700000">
                    <a:srgbClr val="C0C0C0"/>
                  </a:outerShdw>
                </a:effectLst>
                <a:latin typeface="Times New Roman" panose="02020603050405020304" pitchFamily="18" charset="0"/>
              </a:rPr>
              <a:t>0002H  (0002H)=1EH</a:t>
            </a:r>
          </a:p>
        </p:txBody>
      </p:sp>
      <p:sp>
        <p:nvSpPr>
          <p:cNvPr id="92239" name="矩形 92238"/>
          <p:cNvSpPr/>
          <p:nvPr/>
        </p:nvSpPr>
        <p:spPr>
          <a:xfrm>
            <a:off x="1905000" y="2551137"/>
            <a:ext cx="6934200" cy="457200"/>
          </a:xfrm>
          <a:prstGeom prst="rect">
            <a:avLst/>
          </a:prstGeom>
          <a:noFill/>
          <a:ln w="12700">
            <a:noFill/>
          </a:ln>
        </p:spPr>
        <p:txBody>
          <a:bodyPr>
            <a:spAutoFit/>
          </a:bodyPr>
          <a:lstStyle/>
          <a:p>
            <a:pPr eaLnBrk="0" hangingPunct="0"/>
            <a:r>
              <a:rPr lang="en-US" altLang="zh-CN" dirty="0">
                <a:solidFill>
                  <a:schemeClr val="bg2"/>
                </a:solidFill>
                <a:latin typeface="Times New Roman" panose="02020603050405020304" pitchFamily="18" charset="0"/>
              </a:rPr>
              <a:t>1    1    0    1    0    1    1    1    </a:t>
            </a:r>
            <a:r>
              <a:rPr lang="en-US" altLang="zh-CN" b="1" dirty="0">
                <a:solidFill>
                  <a:schemeClr val="tx2"/>
                </a:solidFill>
                <a:effectLst>
                  <a:outerShdw blurRad="38100" dist="38100" dir="2700000">
                    <a:srgbClr val="C0C0C0"/>
                  </a:outerShdw>
                </a:effectLst>
                <a:latin typeface="Times New Roman" panose="02020603050405020304" pitchFamily="18" charset="0"/>
              </a:rPr>
              <a:t>0003H  (0003H)=D7H</a:t>
            </a:r>
          </a:p>
        </p:txBody>
      </p:sp>
      <p:sp>
        <p:nvSpPr>
          <p:cNvPr id="92240" name="文本框 92239"/>
          <p:cNvSpPr txBox="1"/>
          <p:nvPr/>
        </p:nvSpPr>
        <p:spPr>
          <a:xfrm>
            <a:off x="527051" y="2701304"/>
            <a:ext cx="1112805" cy="461665"/>
          </a:xfrm>
          <a:prstGeom prst="rect">
            <a:avLst/>
          </a:prstGeom>
          <a:noFill/>
          <a:ln w="12700">
            <a:noFill/>
          </a:ln>
        </p:spPr>
        <p:txBody>
          <a:bodyPr wrap="none">
            <a:spAutoFit/>
          </a:bodyPr>
          <a:lstStyle/>
          <a:p>
            <a:pPr eaLnBrk="0" hangingPunct="0"/>
            <a:r>
              <a:rPr lang="zh-CN" altLang="en-US" b="1" dirty="0">
                <a:solidFill>
                  <a:srgbClr val="000066"/>
                </a:solidFill>
                <a:effectLst>
                  <a:outerShdw blurRad="38100" dist="38100" dir="2700000">
                    <a:srgbClr val="C0C0C0"/>
                  </a:outerShdw>
                </a:effectLst>
                <a:latin typeface="Times New Roman" panose="02020603050405020304" pitchFamily="18" charset="0"/>
              </a:rPr>
              <a:t>存储器</a:t>
            </a:r>
            <a:endParaRPr lang="zh-CN" altLang="en-US" dirty="0">
              <a:solidFill>
                <a:srgbClr val="000066"/>
              </a:solidFill>
              <a:effectLst>
                <a:outerShdw blurRad="38100" dist="38100" dir="2700000">
                  <a:srgbClr val="C0C0C0"/>
                </a:outerShdw>
              </a:effectLst>
              <a:latin typeface="Times New Roman" panose="02020603050405020304" pitchFamily="18" charset="0"/>
            </a:endParaRPr>
          </a:p>
        </p:txBody>
      </p:sp>
      <p:grpSp>
        <p:nvGrpSpPr>
          <p:cNvPr id="92241" name="组合 92240"/>
          <p:cNvGrpSpPr/>
          <p:nvPr/>
        </p:nvGrpSpPr>
        <p:grpSpPr>
          <a:xfrm>
            <a:off x="1004888" y="5378152"/>
            <a:ext cx="3657600" cy="381000"/>
            <a:chOff x="1104" y="576"/>
            <a:chExt cx="2304" cy="240"/>
          </a:xfrm>
        </p:grpSpPr>
        <p:sp>
          <p:nvSpPr>
            <p:cNvPr id="92242" name="矩形 92241"/>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3" name="矩形 92242"/>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4" name="矩形 92243"/>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5" name="矩形 92244"/>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6" name="矩形 92245"/>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7" name="矩形 92246"/>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8" name="矩形 92247"/>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49" name="矩形 92248"/>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grpSp>
        <p:nvGrpSpPr>
          <p:cNvPr id="92250" name="组合 92249"/>
          <p:cNvGrpSpPr/>
          <p:nvPr/>
        </p:nvGrpSpPr>
        <p:grpSpPr>
          <a:xfrm>
            <a:off x="4662488" y="5378152"/>
            <a:ext cx="3657600" cy="381000"/>
            <a:chOff x="1104" y="576"/>
            <a:chExt cx="2304" cy="240"/>
          </a:xfrm>
        </p:grpSpPr>
        <p:sp>
          <p:nvSpPr>
            <p:cNvPr id="92251" name="矩形 92250"/>
            <p:cNvSpPr/>
            <p:nvPr/>
          </p:nvSpPr>
          <p:spPr>
            <a:xfrm>
              <a:off x="110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2" name="矩形 92251"/>
            <p:cNvSpPr/>
            <p:nvPr/>
          </p:nvSpPr>
          <p:spPr>
            <a:xfrm>
              <a:off x="139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3" name="矩形 92252"/>
            <p:cNvSpPr/>
            <p:nvPr/>
          </p:nvSpPr>
          <p:spPr>
            <a:xfrm>
              <a:off x="1968"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4" name="矩形 92253"/>
            <p:cNvSpPr/>
            <p:nvPr/>
          </p:nvSpPr>
          <p:spPr>
            <a:xfrm>
              <a:off x="2544"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5" name="矩形 92254"/>
            <p:cNvSpPr/>
            <p:nvPr/>
          </p:nvSpPr>
          <p:spPr>
            <a:xfrm>
              <a:off x="2832"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6" name="矩形 92255"/>
            <p:cNvSpPr/>
            <p:nvPr/>
          </p:nvSpPr>
          <p:spPr>
            <a:xfrm>
              <a:off x="168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7" name="矩形 92256"/>
            <p:cNvSpPr/>
            <p:nvPr/>
          </p:nvSpPr>
          <p:spPr>
            <a:xfrm>
              <a:off x="2256"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sp>
          <p:nvSpPr>
            <p:cNvPr id="92258" name="矩形 92257"/>
            <p:cNvSpPr/>
            <p:nvPr/>
          </p:nvSpPr>
          <p:spPr>
            <a:xfrm>
              <a:off x="3120" y="576"/>
              <a:ext cx="288" cy="240"/>
            </a:xfrm>
            <a:prstGeom prst="rect">
              <a:avLst/>
            </a:prstGeom>
            <a:solidFill>
              <a:schemeClr val="accent1"/>
            </a:solidFill>
            <a:ln w="12700" cap="sq" cmpd="sng">
              <a:solidFill>
                <a:schemeClr val="tx1"/>
              </a:solidFill>
              <a:prstDash val="solid"/>
              <a:miter/>
              <a:headEnd type="none" w="sm" len="sm"/>
              <a:tailEnd type="none" w="sm" len="sm"/>
            </a:ln>
          </p:spPr>
          <p:txBody>
            <a:bodyPr/>
            <a:lstStyle/>
            <a:p>
              <a:endParaRPr lang="zh-CN" altLang="en-US"/>
            </a:p>
          </p:txBody>
        </p:sp>
      </p:grpSp>
      <p:sp>
        <p:nvSpPr>
          <p:cNvPr id="92259" name="文本框 92258"/>
          <p:cNvSpPr txBox="1"/>
          <p:nvPr/>
        </p:nvSpPr>
        <p:spPr>
          <a:xfrm>
            <a:off x="928688" y="4920952"/>
            <a:ext cx="7651750" cy="457200"/>
          </a:xfrm>
          <a:prstGeom prst="rect">
            <a:avLst/>
          </a:prstGeom>
          <a:noFill/>
          <a:ln w="12700">
            <a:noFill/>
          </a:ln>
        </p:spPr>
        <p:txBody>
          <a:bodyPr>
            <a:spAutoFit/>
          </a:bodyPr>
          <a:lstStyle/>
          <a:p>
            <a:pPr eaLnBrk="0" hangingPunct="0"/>
            <a:r>
              <a:rPr lang="en-US" altLang="zh-CN" dirty="0">
                <a:latin typeface="Times New Roman" panose="02020603050405020304" pitchFamily="18" charset="0"/>
              </a:rPr>
              <a:t> </a:t>
            </a:r>
            <a:r>
              <a:rPr lang="en-US" altLang="zh-CN" b="1">
                <a:solidFill>
                  <a:schemeClr val="tx2"/>
                </a:solidFill>
                <a:effectLst>
                  <a:outerShdw blurRad="38100" dist="38100" dir="2700000">
                    <a:srgbClr val="C0C0C0"/>
                  </a:outerShdw>
                </a:effectLst>
                <a:latin typeface="Times New Roman" panose="02020603050405020304" pitchFamily="18" charset="0"/>
              </a:rPr>
              <a:t>15  14  13  12  11  10   9    8    7    6    5    4    3    2    1    0</a:t>
            </a:r>
          </a:p>
        </p:txBody>
      </p:sp>
      <p:sp>
        <p:nvSpPr>
          <p:cNvPr id="92260" name="文本框 92259"/>
          <p:cNvSpPr txBox="1"/>
          <p:nvPr/>
        </p:nvSpPr>
        <p:spPr>
          <a:xfrm>
            <a:off x="319088" y="5301952"/>
            <a:ext cx="488950" cy="457200"/>
          </a:xfrm>
          <a:prstGeom prst="rect">
            <a:avLst/>
          </a:prstGeom>
          <a:noFill/>
          <a:ln w="12700">
            <a:noFill/>
          </a:ln>
        </p:spPr>
        <p:txBody>
          <a:bodyPr wrap="none">
            <a:spAutoFit/>
          </a:bodyPr>
          <a:lstStyle/>
          <a:p>
            <a:pPr eaLnBrk="0" hangingPunct="0"/>
            <a:r>
              <a:rPr lang="zh-CN" altLang="en-US" b="1" dirty="0">
                <a:solidFill>
                  <a:schemeClr val="tx2"/>
                </a:solidFill>
                <a:effectLst>
                  <a:outerShdw blurRad="38100" dist="38100" dir="2700000">
                    <a:srgbClr val="C0C0C0"/>
                  </a:outerShdw>
                </a:effectLst>
                <a:latin typeface="Times New Roman" panose="02020603050405020304" pitchFamily="18" charset="0"/>
              </a:rPr>
              <a:t>字</a:t>
            </a:r>
          </a:p>
        </p:txBody>
      </p:sp>
      <p:sp>
        <p:nvSpPr>
          <p:cNvPr id="92261" name="左大括号 92260"/>
          <p:cNvSpPr/>
          <p:nvPr/>
        </p:nvSpPr>
        <p:spPr>
          <a:xfrm rot="16200000">
            <a:off x="2605088" y="4082752"/>
            <a:ext cx="457200" cy="3657600"/>
          </a:xfrm>
          <a:prstGeom prst="leftBrace">
            <a:avLst>
              <a:gd name="adj1" fmla="val 66666"/>
              <a:gd name="adj2" fmla="val 50000"/>
            </a:avLst>
          </a:prstGeom>
          <a:noFill/>
          <a:ln w="12700" cap="sq" cmpd="sng">
            <a:solidFill>
              <a:schemeClr val="tx1"/>
            </a:solidFill>
            <a:prstDash val="solid"/>
            <a:headEnd type="none" w="sm" len="sm"/>
            <a:tailEnd type="none" w="sm" len="sm"/>
          </a:ln>
        </p:spPr>
        <p:txBody>
          <a:bodyPr/>
          <a:lstStyle/>
          <a:p>
            <a:endParaRPr lang="zh-CN" altLang="en-US"/>
          </a:p>
        </p:txBody>
      </p:sp>
      <p:sp>
        <p:nvSpPr>
          <p:cNvPr id="92262" name="左大括号 92261"/>
          <p:cNvSpPr/>
          <p:nvPr/>
        </p:nvSpPr>
        <p:spPr>
          <a:xfrm rot="16200000">
            <a:off x="6262688" y="4082752"/>
            <a:ext cx="457200" cy="3657600"/>
          </a:xfrm>
          <a:prstGeom prst="leftBrace">
            <a:avLst>
              <a:gd name="adj1" fmla="val 66666"/>
              <a:gd name="adj2" fmla="val 50000"/>
            </a:avLst>
          </a:prstGeom>
          <a:noFill/>
          <a:ln w="12700" cap="sq" cmpd="sng">
            <a:solidFill>
              <a:schemeClr val="tx1"/>
            </a:solidFill>
            <a:prstDash val="solid"/>
            <a:headEnd type="none" w="sm" len="sm"/>
            <a:tailEnd type="none" w="sm" len="sm"/>
          </a:ln>
        </p:spPr>
        <p:txBody>
          <a:bodyPr/>
          <a:lstStyle/>
          <a:p>
            <a:endParaRPr lang="zh-CN" altLang="en-US"/>
          </a:p>
        </p:txBody>
      </p:sp>
      <p:sp>
        <p:nvSpPr>
          <p:cNvPr id="92263" name="文本框 92262"/>
          <p:cNvSpPr txBox="1"/>
          <p:nvPr/>
        </p:nvSpPr>
        <p:spPr>
          <a:xfrm>
            <a:off x="1743075" y="6140152"/>
            <a:ext cx="6096000" cy="457200"/>
          </a:xfrm>
          <a:prstGeom prst="rect">
            <a:avLst/>
          </a:prstGeom>
          <a:noFill/>
          <a:ln w="12700">
            <a:noFill/>
          </a:ln>
        </p:spPr>
        <p:txBody>
          <a:bodyPr>
            <a:spAutoFit/>
          </a:bodyPr>
          <a:lstStyle/>
          <a:p>
            <a:pPr eaLnBrk="0" hangingPunct="0"/>
            <a:r>
              <a:rPr lang="en-US" altLang="zh-CN" sz="2000" dirty="0">
                <a:latin typeface="Times New Roman" panose="02020603050405020304" pitchFamily="18" charset="0"/>
              </a:rPr>
              <a:t>    </a:t>
            </a:r>
            <a:r>
              <a:rPr lang="zh-CN" altLang="en-US" b="1" dirty="0">
                <a:solidFill>
                  <a:schemeClr val="tx2"/>
                </a:solidFill>
                <a:effectLst>
                  <a:outerShdw blurRad="38100" dist="38100" dir="2700000">
                    <a:srgbClr val="C0C0C0"/>
                  </a:outerShdw>
                </a:effectLst>
                <a:latin typeface="Times New Roman" panose="02020603050405020304" pitchFamily="18" charset="0"/>
              </a:rPr>
              <a:t>高位字节                                  低位字节</a:t>
            </a:r>
          </a:p>
        </p:txBody>
      </p:sp>
      <p:sp>
        <p:nvSpPr>
          <p:cNvPr id="92264" name="矩形 92263"/>
          <p:cNvSpPr/>
          <p:nvPr/>
        </p:nvSpPr>
        <p:spPr>
          <a:xfrm>
            <a:off x="4662488" y="5378152"/>
            <a:ext cx="3536950" cy="457200"/>
          </a:xfrm>
          <a:prstGeom prst="rect">
            <a:avLst/>
          </a:prstGeom>
          <a:noFill/>
          <a:ln w="12700">
            <a:noFill/>
          </a:ln>
        </p:spPr>
        <p:txBody>
          <a:bodyPr wrap="none" anchor="t">
            <a:spAutoFit/>
          </a:bodyPr>
          <a:lstStyle/>
          <a:p>
            <a:pPr eaLnBrk="0" hangingPunct="0"/>
            <a:r>
              <a:rPr lang="en-US" altLang="zh-CN">
                <a:solidFill>
                  <a:schemeClr val="bg2"/>
                </a:solidFill>
                <a:latin typeface="Times New Roman" panose="02020603050405020304" pitchFamily="18" charset="0"/>
              </a:rPr>
              <a:t>1    0    0    1    1    1    1    1</a:t>
            </a:r>
          </a:p>
        </p:txBody>
      </p:sp>
      <p:sp>
        <p:nvSpPr>
          <p:cNvPr id="92265" name="矩形 92264"/>
          <p:cNvSpPr/>
          <p:nvPr/>
        </p:nvSpPr>
        <p:spPr>
          <a:xfrm>
            <a:off x="1004888" y="5378152"/>
            <a:ext cx="3536950" cy="457200"/>
          </a:xfrm>
          <a:prstGeom prst="rect">
            <a:avLst/>
          </a:prstGeom>
          <a:noFill/>
          <a:ln w="12700">
            <a:noFill/>
          </a:ln>
        </p:spPr>
        <p:txBody>
          <a:bodyPr wrap="none" anchor="t">
            <a:spAutoFit/>
          </a:bodyPr>
          <a:lstStyle/>
          <a:p>
            <a:pPr eaLnBrk="0" hangingPunct="0"/>
            <a:r>
              <a:rPr lang="en-US" altLang="zh-CN">
                <a:solidFill>
                  <a:schemeClr val="bg2"/>
                </a:solidFill>
                <a:latin typeface="Times New Roman" panose="02020603050405020304" pitchFamily="18" charset="0"/>
              </a:rPr>
              <a:t>0    0    1    0    0    1    1    0</a:t>
            </a:r>
          </a:p>
        </p:txBody>
      </p:sp>
      <p:sp>
        <p:nvSpPr>
          <p:cNvPr id="92266" name="矩形 92265"/>
          <p:cNvSpPr/>
          <p:nvPr/>
        </p:nvSpPr>
        <p:spPr>
          <a:xfrm>
            <a:off x="5791200" y="3008337"/>
            <a:ext cx="2393604" cy="1569660"/>
          </a:xfrm>
          <a:prstGeom prst="rect">
            <a:avLst/>
          </a:prstGeom>
          <a:noFill/>
          <a:ln w="12700">
            <a:noFill/>
          </a:ln>
        </p:spPr>
        <p:txBody>
          <a:bodyPr wrap="none" anchor="t">
            <a:spAutoFit/>
          </a:bodyPr>
          <a:lstStyle/>
          <a:p>
            <a:pPr eaLnBrk="0" hangingPunct="0"/>
            <a:r>
              <a:rPr lang="zh-CN" altLang="en-US" b="1" dirty="0">
                <a:solidFill>
                  <a:srgbClr val="CC0000"/>
                </a:solidFill>
                <a:effectLst>
                  <a:outerShdw blurRad="38100" dist="38100" dir="2700000">
                    <a:srgbClr val="C0C0C0"/>
                  </a:outerShdw>
                </a:effectLst>
                <a:latin typeface="Times New Roman" panose="02020603050405020304" pitchFamily="18" charset="0"/>
              </a:rPr>
              <a:t>字访问：</a:t>
            </a:r>
            <a:endParaRPr lang="en-US" altLang="zh-CN" b="1" dirty="0">
              <a:solidFill>
                <a:srgbClr val="CC0000"/>
              </a:solidFill>
              <a:effectLst>
                <a:outerShdw blurRad="38100" dist="38100" dir="2700000">
                  <a:srgbClr val="C0C0C0"/>
                </a:outerShdw>
              </a:effectLst>
              <a:latin typeface="Times New Roman" panose="02020603050405020304" pitchFamily="18" charset="0"/>
            </a:endParaRPr>
          </a:p>
          <a:p>
            <a:pPr eaLnBrk="0" hangingPunct="0"/>
            <a:r>
              <a:rPr lang="en-US" altLang="zh-CN" b="1" dirty="0">
                <a:solidFill>
                  <a:srgbClr val="CC0000"/>
                </a:solidFill>
                <a:effectLst>
                  <a:outerShdw blurRad="38100" dist="38100" dir="2700000">
                    <a:srgbClr val="C0C0C0"/>
                  </a:outerShdw>
                </a:effectLst>
                <a:latin typeface="Times New Roman" panose="02020603050405020304" pitchFamily="18" charset="0"/>
              </a:rPr>
              <a:t>(0000H)=269FH</a:t>
            </a:r>
          </a:p>
          <a:p>
            <a:pPr eaLnBrk="0" hangingPunct="0"/>
            <a:r>
              <a:rPr lang="en-US" altLang="zh-CN" dirty="0">
                <a:solidFill>
                  <a:schemeClr val="tx2"/>
                </a:solidFill>
                <a:effectLst>
                  <a:outerShdw blurRad="38100" dist="38100" dir="2700000">
                    <a:srgbClr val="C0C0C0"/>
                  </a:outerShdw>
                </a:effectLst>
              </a:rPr>
              <a:t>(0001H)=1E26H</a:t>
            </a:r>
            <a:endParaRPr lang="zh-CN" altLang="en-US" dirty="0">
              <a:solidFill>
                <a:schemeClr val="tx2"/>
              </a:solidFill>
              <a:effectLst>
                <a:outerShdw blurRad="38100" dist="38100" dir="2700000">
                  <a:srgbClr val="C0C0C0"/>
                </a:outerShdw>
              </a:effectLst>
            </a:endParaRPr>
          </a:p>
          <a:p>
            <a:pPr eaLnBrk="0" hangingPunct="0"/>
            <a:r>
              <a:rPr lang="en-US" altLang="zh-CN" b="1" dirty="0">
                <a:solidFill>
                  <a:srgbClr val="CC0000"/>
                </a:solidFill>
                <a:effectLst>
                  <a:outerShdw blurRad="38100" dist="38100" dir="2700000">
                    <a:srgbClr val="C0C0C0"/>
                  </a:outerShdw>
                </a:effectLst>
                <a:latin typeface="Times New Roman" panose="02020603050405020304" pitchFamily="18" charset="0"/>
              </a:rPr>
              <a:t>(0002H)=D71EH</a:t>
            </a:r>
          </a:p>
        </p:txBody>
      </p:sp>
      <p:sp>
        <p:nvSpPr>
          <p:cNvPr id="92267" name="文本框 92266"/>
          <p:cNvSpPr txBox="1"/>
          <p:nvPr/>
        </p:nvSpPr>
        <p:spPr>
          <a:xfrm>
            <a:off x="762000" y="1408137"/>
            <a:ext cx="796925" cy="457200"/>
          </a:xfrm>
          <a:prstGeom prst="rect">
            <a:avLst/>
          </a:prstGeom>
          <a:noFill/>
          <a:ln w="12700">
            <a:noFill/>
          </a:ln>
        </p:spPr>
        <p:txBody>
          <a:bodyPr wrap="none">
            <a:spAutoFit/>
          </a:bodyPr>
          <a:lstStyle/>
          <a:p>
            <a:pPr eaLnBrk="0" hangingPunct="0"/>
            <a:r>
              <a:rPr lang="zh-CN" altLang="en-US" b="1" dirty="0">
                <a:effectLst>
                  <a:outerShdw blurRad="38100" dist="38100" dir="2700000">
                    <a:srgbClr val="C0C0C0"/>
                  </a:outerShdw>
                </a:effectLst>
                <a:latin typeface="Times New Roman" panose="02020603050405020304" pitchFamily="18" charset="0"/>
              </a:rPr>
              <a:t>字节</a:t>
            </a:r>
          </a:p>
        </p:txBody>
      </p:sp>
      <p:sp>
        <p:nvSpPr>
          <p:cNvPr id="11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文本框 94209"/>
          <p:cNvSpPr txBox="1"/>
          <p:nvPr/>
        </p:nvSpPr>
        <p:spPr>
          <a:xfrm>
            <a:off x="439068" y="1988840"/>
            <a:ext cx="4897438" cy="2677656"/>
          </a:xfrm>
          <a:prstGeom prst="rect">
            <a:avLst/>
          </a:prstGeom>
          <a:noFill/>
          <a:ln w="9525">
            <a:noFill/>
          </a:ln>
        </p:spPr>
        <p:txBody>
          <a:bodyPr>
            <a:spAutoFit/>
          </a:bodyPr>
          <a:lstStyle/>
          <a:p>
            <a:pPr marL="342900" indent="-342900" eaLnBrk="0" hangingPunct="0">
              <a:buFont typeface="Wingdings" panose="05000000000000000000" pitchFamily="2" charset="2"/>
              <a:buChar char="u"/>
            </a:pPr>
            <a:r>
              <a:rPr lang="zh-CN" altLang="en-US" b="0" dirty="0">
                <a:solidFill>
                  <a:srgbClr val="000099"/>
                </a:solidFill>
                <a:effectLst>
                  <a:outerShdw blurRad="38100" dist="38100" dir="2700000">
                    <a:srgbClr val="C0C0C0"/>
                  </a:outerShdw>
                </a:effectLst>
                <a:latin typeface="+mn-lt"/>
              </a:rPr>
              <a:t>字节</a:t>
            </a:r>
            <a:r>
              <a:rPr lang="en-US" altLang="zh-CN" b="0" dirty="0">
                <a:solidFill>
                  <a:srgbClr val="000099"/>
                </a:solidFill>
                <a:effectLst>
                  <a:outerShdw blurRad="38100" dist="38100" dir="2700000">
                    <a:srgbClr val="C0C0C0"/>
                  </a:outerShdw>
                </a:effectLst>
                <a:latin typeface="+mn-lt"/>
              </a:rPr>
              <a:t>12340H</a:t>
            </a:r>
            <a:r>
              <a:rPr lang="zh-CN" altLang="en-US" b="0" dirty="0">
                <a:solidFill>
                  <a:srgbClr val="000099"/>
                </a:solidFill>
                <a:effectLst>
                  <a:outerShdw blurRad="38100" dist="38100" dir="2700000">
                    <a:srgbClr val="C0C0C0"/>
                  </a:outerShdw>
                </a:effectLst>
                <a:latin typeface="+mn-lt"/>
              </a:rPr>
              <a:t>、</a:t>
            </a:r>
            <a:r>
              <a:rPr lang="en-US" altLang="zh-CN" b="0" dirty="0">
                <a:solidFill>
                  <a:srgbClr val="000099"/>
                </a:solidFill>
                <a:effectLst>
                  <a:outerShdw blurRad="38100" dist="38100" dir="2700000">
                    <a:srgbClr val="C0C0C0"/>
                  </a:outerShdw>
                </a:effectLst>
                <a:latin typeface="+mn-lt"/>
              </a:rPr>
              <a:t>12341H</a:t>
            </a:r>
            <a:r>
              <a:rPr lang="zh-CN" altLang="en-US" b="0" dirty="0">
                <a:solidFill>
                  <a:srgbClr val="000099"/>
                </a:solidFill>
                <a:effectLst>
                  <a:outerShdw blurRad="38100" dist="38100" dir="2700000">
                    <a:srgbClr val="C0C0C0"/>
                  </a:outerShdw>
                </a:effectLst>
                <a:latin typeface="+mn-lt"/>
              </a:rPr>
              <a:t>的内容分别为：</a:t>
            </a:r>
            <a:r>
              <a:rPr lang="en-US" altLang="zh-CN" b="0" dirty="0">
                <a:solidFill>
                  <a:srgbClr val="000099"/>
                </a:solidFill>
                <a:effectLst>
                  <a:outerShdw blurRad="38100" dist="38100" dir="2700000">
                    <a:srgbClr val="C0C0C0"/>
                  </a:outerShdw>
                </a:effectLst>
                <a:latin typeface="+mn-lt"/>
              </a:rPr>
              <a:t>12H</a:t>
            </a:r>
            <a:r>
              <a:rPr lang="zh-CN" altLang="en-US" b="0" dirty="0">
                <a:solidFill>
                  <a:srgbClr val="000099"/>
                </a:solidFill>
                <a:effectLst>
                  <a:outerShdw blurRad="38100" dist="38100" dir="2700000">
                    <a:srgbClr val="C0C0C0"/>
                  </a:outerShdw>
                </a:effectLst>
                <a:latin typeface="+mn-lt"/>
              </a:rPr>
              <a:t>和</a:t>
            </a:r>
            <a:r>
              <a:rPr lang="en-US" altLang="zh-CN" b="0" dirty="0">
                <a:solidFill>
                  <a:srgbClr val="000099"/>
                </a:solidFill>
                <a:effectLst>
                  <a:outerShdw blurRad="38100" dist="38100" dir="2700000">
                    <a:srgbClr val="C0C0C0"/>
                  </a:outerShdw>
                </a:effectLst>
                <a:latin typeface="+mn-lt"/>
              </a:rPr>
              <a:t>34H</a:t>
            </a:r>
            <a:r>
              <a:rPr lang="zh-CN" altLang="en-US" b="0" dirty="0">
                <a:solidFill>
                  <a:srgbClr val="000099"/>
                </a:solidFill>
                <a:effectLst>
                  <a:outerShdw blurRad="38100" dist="38100" dir="2700000">
                    <a:srgbClr val="C0C0C0"/>
                  </a:outerShdw>
                </a:effectLst>
                <a:latin typeface="+mn-lt"/>
              </a:rPr>
              <a:t>等；</a:t>
            </a:r>
          </a:p>
          <a:p>
            <a:pPr marL="342900" indent="-342900" eaLnBrk="0" hangingPunct="0">
              <a:buFont typeface="Wingdings" panose="05000000000000000000" pitchFamily="2" charset="2"/>
              <a:buChar char="u"/>
            </a:pPr>
            <a:r>
              <a:rPr lang="zh-CN" altLang="en-US" b="0" dirty="0">
                <a:solidFill>
                  <a:srgbClr val="000099"/>
                </a:solidFill>
                <a:effectLst>
                  <a:outerShdw blurRad="38100" dist="38100" dir="2700000">
                    <a:srgbClr val="C0C0C0"/>
                  </a:outerShdw>
                </a:effectLst>
                <a:latin typeface="+mn-lt"/>
              </a:rPr>
              <a:t>字</a:t>
            </a:r>
            <a:r>
              <a:rPr lang="en-US" altLang="zh-CN" b="0" dirty="0">
                <a:solidFill>
                  <a:srgbClr val="000099"/>
                </a:solidFill>
                <a:latin typeface="+mn-lt"/>
              </a:rPr>
              <a:t>12340H</a:t>
            </a:r>
            <a:r>
              <a:rPr lang="zh-CN" altLang="en-US" b="0" dirty="0">
                <a:solidFill>
                  <a:srgbClr val="000099"/>
                </a:solidFill>
                <a:latin typeface="+mn-lt"/>
              </a:rPr>
              <a:t>、</a:t>
            </a:r>
            <a:r>
              <a:rPr lang="en-US" altLang="zh-CN" b="0" dirty="0">
                <a:solidFill>
                  <a:srgbClr val="000099"/>
                </a:solidFill>
                <a:effectLst>
                  <a:outerShdw blurRad="38100" dist="38100" dir="2700000">
                    <a:srgbClr val="C0C0C0"/>
                  </a:outerShdw>
                </a:effectLst>
                <a:latin typeface="+mn-lt"/>
              </a:rPr>
              <a:t>12341</a:t>
            </a:r>
            <a:r>
              <a:rPr lang="en-US" altLang="zh-CN" b="0" dirty="0">
                <a:solidFill>
                  <a:srgbClr val="000099"/>
                </a:solidFill>
                <a:latin typeface="+mn-lt"/>
              </a:rPr>
              <a:t>H</a:t>
            </a:r>
            <a:r>
              <a:rPr lang="zh-CN" altLang="en-US" b="0" dirty="0">
                <a:solidFill>
                  <a:srgbClr val="000099"/>
                </a:solidFill>
                <a:latin typeface="+mn-lt"/>
              </a:rPr>
              <a:t>的内容分别为：</a:t>
            </a:r>
            <a:r>
              <a:rPr lang="en-US" altLang="zh-CN" b="0" dirty="0">
                <a:solidFill>
                  <a:srgbClr val="000099"/>
                </a:solidFill>
                <a:latin typeface="+mn-lt"/>
              </a:rPr>
              <a:t>3412H</a:t>
            </a:r>
            <a:r>
              <a:rPr lang="zh-CN" altLang="en-US" b="0" dirty="0">
                <a:solidFill>
                  <a:srgbClr val="000099"/>
                </a:solidFill>
                <a:latin typeface="+mn-lt"/>
              </a:rPr>
              <a:t>和</a:t>
            </a:r>
            <a:r>
              <a:rPr lang="en-US" altLang="zh-CN" b="0" dirty="0">
                <a:solidFill>
                  <a:srgbClr val="000099"/>
                </a:solidFill>
                <a:latin typeface="+mn-lt"/>
              </a:rPr>
              <a:t>5634H</a:t>
            </a:r>
            <a:r>
              <a:rPr lang="zh-CN" altLang="en-US" b="0" dirty="0">
                <a:solidFill>
                  <a:srgbClr val="000099"/>
                </a:solidFill>
                <a:latin typeface="+mn-lt"/>
              </a:rPr>
              <a:t>等；</a:t>
            </a:r>
          </a:p>
          <a:p>
            <a:pPr marL="342900" indent="-342900" eaLnBrk="0" hangingPunct="0">
              <a:buFont typeface="Wingdings" panose="05000000000000000000" pitchFamily="2" charset="2"/>
              <a:buChar char="u"/>
            </a:pPr>
            <a:r>
              <a:rPr lang="zh-CN" altLang="en-US" b="0" dirty="0">
                <a:solidFill>
                  <a:srgbClr val="000099"/>
                </a:solidFill>
                <a:effectLst>
                  <a:outerShdw blurRad="38100" dist="38100" dir="2700000">
                    <a:srgbClr val="C0C0C0"/>
                  </a:outerShdw>
                </a:effectLst>
                <a:latin typeface="+mn-lt"/>
              </a:rPr>
              <a:t>双字</a:t>
            </a:r>
            <a:r>
              <a:rPr lang="en-US" altLang="zh-CN" b="0" dirty="0">
                <a:solidFill>
                  <a:srgbClr val="000099"/>
                </a:solidFill>
                <a:latin typeface="+mn-lt"/>
              </a:rPr>
              <a:t>12340H</a:t>
            </a:r>
            <a:r>
              <a:rPr lang="zh-CN" altLang="en-US" b="0" dirty="0">
                <a:solidFill>
                  <a:srgbClr val="000099"/>
                </a:solidFill>
                <a:latin typeface="+mn-lt"/>
              </a:rPr>
              <a:t>、</a:t>
            </a:r>
            <a:r>
              <a:rPr lang="en-US" altLang="zh-CN" b="0" dirty="0">
                <a:solidFill>
                  <a:srgbClr val="000099"/>
                </a:solidFill>
                <a:effectLst>
                  <a:outerShdw blurRad="38100" dist="38100" dir="2700000">
                    <a:srgbClr val="C0C0C0"/>
                  </a:outerShdw>
                </a:effectLst>
                <a:latin typeface="+mn-lt"/>
              </a:rPr>
              <a:t>12341</a:t>
            </a:r>
            <a:r>
              <a:rPr lang="en-US" altLang="zh-CN" b="0" dirty="0">
                <a:solidFill>
                  <a:srgbClr val="000099"/>
                </a:solidFill>
                <a:latin typeface="+mn-lt"/>
              </a:rPr>
              <a:t>H</a:t>
            </a:r>
            <a:r>
              <a:rPr lang="zh-CN" altLang="en-US" b="0" dirty="0">
                <a:solidFill>
                  <a:srgbClr val="000099"/>
                </a:solidFill>
                <a:latin typeface="+mn-lt"/>
              </a:rPr>
              <a:t>的内容分别为：</a:t>
            </a:r>
            <a:r>
              <a:rPr lang="en-US" altLang="zh-CN" b="0" dirty="0">
                <a:solidFill>
                  <a:srgbClr val="000099"/>
                </a:solidFill>
                <a:latin typeface="+mn-lt"/>
              </a:rPr>
              <a:t>78563412H</a:t>
            </a:r>
            <a:r>
              <a:rPr lang="zh-CN" altLang="en-US" b="0" dirty="0">
                <a:solidFill>
                  <a:srgbClr val="000099"/>
                </a:solidFill>
                <a:latin typeface="+mn-lt"/>
              </a:rPr>
              <a:t>和</a:t>
            </a:r>
            <a:r>
              <a:rPr lang="en-US" altLang="zh-CN" b="0" dirty="0">
                <a:solidFill>
                  <a:srgbClr val="000099"/>
                </a:solidFill>
                <a:effectLst>
                  <a:outerShdw blurRad="38100" dist="38100" dir="2700000">
                    <a:srgbClr val="C0C0C0"/>
                  </a:outerShdw>
                </a:effectLst>
                <a:latin typeface="+mn-lt"/>
              </a:rPr>
              <a:t>90785634</a:t>
            </a:r>
            <a:r>
              <a:rPr lang="en-US" altLang="zh-CN" b="0" dirty="0">
                <a:solidFill>
                  <a:srgbClr val="000099"/>
                </a:solidFill>
                <a:latin typeface="+mn-lt"/>
              </a:rPr>
              <a:t>H</a:t>
            </a:r>
            <a:r>
              <a:rPr lang="zh-CN" altLang="en-US" b="0" dirty="0">
                <a:solidFill>
                  <a:srgbClr val="000099"/>
                </a:solidFill>
                <a:latin typeface="+mn-lt"/>
              </a:rPr>
              <a:t>等。</a:t>
            </a:r>
            <a:endParaRPr lang="zh-CN" altLang="en-US" dirty="0">
              <a:latin typeface="Tahoma" panose="020B0604030504040204" pitchFamily="34" charset="0"/>
            </a:endParaRPr>
          </a:p>
        </p:txBody>
      </p:sp>
      <p:sp>
        <p:nvSpPr>
          <p:cNvPr id="94211" name="矩形 94210"/>
          <p:cNvSpPr/>
          <p:nvPr/>
        </p:nvSpPr>
        <p:spPr>
          <a:xfrm>
            <a:off x="5227638" y="5300663"/>
            <a:ext cx="3632200" cy="457200"/>
          </a:xfrm>
          <a:prstGeom prst="rect">
            <a:avLst/>
          </a:prstGeom>
          <a:noFill/>
          <a:ln w="9525">
            <a:noFill/>
          </a:ln>
        </p:spPr>
        <p:txBody>
          <a:bodyPr wrap="none" anchor="ctr">
            <a:spAutoFit/>
          </a:bodyPr>
          <a:lstStyle/>
          <a:p>
            <a:pPr algn="ctr" eaLnBrk="0" hangingPunct="0"/>
            <a:r>
              <a:rPr lang="zh-CN" altLang="en-US" b="1" dirty="0">
                <a:latin typeface="Tahoma" panose="020B0604030504040204" pitchFamily="34" charset="0"/>
                <a:ea typeface="华文新魏" panose="02010800040101010101" pitchFamily="2" charset="-122"/>
              </a:rPr>
              <a:t>内存单元存放内容示意图</a:t>
            </a:r>
            <a:r>
              <a:rPr lang="zh-CN" altLang="en-US" dirty="0">
                <a:latin typeface="Tahoma" panose="020B0604030504040204" pitchFamily="34" charset="0"/>
              </a:rPr>
              <a:t> </a:t>
            </a:r>
          </a:p>
        </p:txBody>
      </p:sp>
      <p:pic>
        <p:nvPicPr>
          <p:cNvPr id="94212" name="图片 94211" descr="02-8"/>
          <p:cNvPicPr>
            <a:picLocks noChangeAspect="1"/>
          </p:cNvPicPr>
          <p:nvPr/>
        </p:nvPicPr>
        <p:blipFill>
          <a:blip r:embed="rId2"/>
          <a:stretch>
            <a:fillRect/>
          </a:stretch>
        </p:blipFill>
        <p:spPr>
          <a:xfrm>
            <a:off x="5501795" y="1615727"/>
            <a:ext cx="3083885" cy="3460725"/>
          </a:xfrm>
          <a:prstGeom prst="rect">
            <a:avLst/>
          </a:prstGeom>
          <a:noFill/>
          <a:ln w="9525">
            <a:noFill/>
          </a:ln>
        </p:spPr>
      </p:pic>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9" name="矩形 95238"/>
          <p:cNvSpPr/>
          <p:nvPr/>
        </p:nvSpPr>
        <p:spPr>
          <a:xfrm>
            <a:off x="342900" y="1052736"/>
            <a:ext cx="4481128" cy="5293757"/>
          </a:xfrm>
          <a:prstGeom prst="rect">
            <a:avLst/>
          </a:prstGeom>
          <a:noFill/>
          <a:ln w="9525">
            <a:noFill/>
          </a:ln>
        </p:spPr>
        <p:txBody>
          <a:bodyPr wrap="square">
            <a:spAutoFit/>
          </a:bodyPr>
          <a:lstStyle/>
          <a:p>
            <a:pPr marL="342900" indent="-342900" algn="just">
              <a:lnSpc>
                <a:spcPct val="130000"/>
              </a:lnSpc>
              <a:buFont typeface="Wingdings" panose="05000000000000000000" pitchFamily="2" charset="2"/>
              <a:buChar char="u"/>
            </a:pPr>
            <a:r>
              <a:rPr lang="en-US" altLang="zh-CN" sz="2000" b="0" dirty="0">
                <a:latin typeface="华文宋体" panose="02010600040101010101" charset="-122"/>
                <a:ea typeface="华文宋体" panose="02010600040101010101" charset="-122"/>
              </a:rPr>
              <a:t>8086/8088CPU</a:t>
            </a:r>
            <a:r>
              <a:rPr lang="zh-CN" altLang="en-US" sz="2000" b="0" dirty="0">
                <a:latin typeface="华文宋体" panose="02010600040101010101" charset="-122"/>
                <a:ea typeface="华文宋体" panose="02010600040101010101" charset="-122"/>
              </a:rPr>
              <a:t>的地址线是</a:t>
            </a:r>
            <a:r>
              <a:rPr lang="en-US" altLang="zh-CN" sz="2000" b="0" dirty="0">
                <a:latin typeface="华文宋体" panose="02010600040101010101" charset="-122"/>
                <a:ea typeface="华文宋体" panose="02010600040101010101" charset="-122"/>
              </a:rPr>
              <a:t>20</a:t>
            </a:r>
            <a:r>
              <a:rPr lang="zh-CN" altLang="en-US" sz="2000" b="0" dirty="0">
                <a:latin typeface="华文宋体" panose="02010600040101010101" charset="-122"/>
                <a:ea typeface="华文宋体" panose="02010600040101010101" charset="-122"/>
              </a:rPr>
              <a:t>位的，它最大可寻址空间为</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20</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a:t>
            </a:r>
            <a:endParaRPr lang="en-US" altLang="zh-CN" sz="2000" b="0" dirty="0">
              <a:latin typeface="华文宋体" panose="02010600040101010101" charset="-122"/>
              <a:ea typeface="华文宋体" panose="02010600040101010101" charset="-122"/>
            </a:endParaRPr>
          </a:p>
          <a:p>
            <a:pPr marL="342900" indent="-342900" algn="just">
              <a:lnSpc>
                <a:spcPct val="130000"/>
              </a:lnSpc>
              <a:buFont typeface="Wingdings" panose="05000000000000000000" pitchFamily="2" charset="2"/>
              <a:buChar char="u"/>
            </a:pPr>
            <a:r>
              <a:rPr lang="zh-CN" altLang="en-US" sz="2000" b="0" dirty="0">
                <a:latin typeface="华文宋体" panose="02010600040101010101" charset="-122"/>
                <a:ea typeface="华文宋体" panose="02010600040101010101" charset="-122"/>
              </a:rPr>
              <a:t>而</a:t>
            </a:r>
            <a:r>
              <a:rPr lang="en-US" altLang="zh-CN" sz="2000" b="0" dirty="0">
                <a:latin typeface="华文宋体" panose="02010600040101010101" charset="-122"/>
                <a:ea typeface="华文宋体" panose="02010600040101010101" charset="-122"/>
              </a:rPr>
              <a:t>8086/8088</a:t>
            </a:r>
            <a:r>
              <a:rPr lang="zh-CN" altLang="en-US" sz="2000" b="0" dirty="0">
                <a:latin typeface="华文宋体" panose="02010600040101010101" charset="-122"/>
                <a:ea typeface="华文宋体" panose="02010600040101010101" charset="-122"/>
              </a:rPr>
              <a:t>的内部寄存器是</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位寄存器，</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位寄存器只能寻址</a:t>
            </a:r>
            <a:r>
              <a:rPr lang="en-US" altLang="zh-CN" sz="2000" b="0" dirty="0">
                <a:latin typeface="华文宋体" panose="02010600040101010101" charset="-122"/>
                <a:ea typeface="华文宋体" panose="02010600040101010101" charset="-122"/>
              </a:rPr>
              <a:t>2</a:t>
            </a:r>
            <a:r>
              <a:rPr lang="en-US" altLang="zh-CN" sz="2000" b="0" baseline="30000" dirty="0">
                <a:latin typeface="华文宋体" panose="02010600040101010101" charset="-122"/>
                <a:ea typeface="华文宋体" panose="02010600040101010101" charset="-122"/>
              </a:rPr>
              <a:t>16</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a:t>
            </a:r>
            <a:endParaRPr lang="en-US" altLang="zh-CN" sz="2000" b="0" dirty="0">
              <a:latin typeface="华文宋体" panose="02010600040101010101" charset="-122"/>
              <a:ea typeface="华文宋体" panose="02010600040101010101" charset="-122"/>
            </a:endParaRPr>
          </a:p>
          <a:p>
            <a:pPr marL="342900" indent="-342900" algn="just">
              <a:lnSpc>
                <a:spcPct val="130000"/>
              </a:lnSpc>
              <a:buFont typeface="Wingdings" panose="05000000000000000000" pitchFamily="2" charset="2"/>
              <a:buChar char="u"/>
            </a:pPr>
            <a:r>
              <a:rPr lang="zh-CN" altLang="en-US" sz="2000" b="0" dirty="0">
                <a:latin typeface="华文宋体" panose="02010600040101010101" charset="-122"/>
                <a:ea typeface="华文宋体" panose="02010600040101010101" charset="-122"/>
              </a:rPr>
              <a:t>为了能用</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位寄存器来有效地访问</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的存储空间，</a:t>
            </a:r>
            <a:r>
              <a:rPr lang="en-US" altLang="zh-CN" sz="2000" b="0" dirty="0">
                <a:latin typeface="华文宋体" panose="02010600040101010101" charset="-122"/>
                <a:ea typeface="华文宋体" panose="02010600040101010101" charset="-122"/>
              </a:rPr>
              <a:t>8086/8088CPU</a:t>
            </a:r>
            <a:r>
              <a:rPr lang="zh-CN" altLang="en-US" sz="2000" b="0" dirty="0">
                <a:latin typeface="华文宋体" panose="02010600040101010101" charset="-122"/>
                <a:ea typeface="华文宋体" panose="02010600040101010101" charset="-122"/>
              </a:rPr>
              <a:t>采用了内存分段的管理模式。</a:t>
            </a:r>
          </a:p>
          <a:p>
            <a:pPr marL="342900" indent="-342900" algn="just">
              <a:lnSpc>
                <a:spcPct val="130000"/>
              </a:lnSpc>
              <a:buFont typeface="Wingdings" panose="05000000000000000000" pitchFamily="2" charset="2"/>
              <a:buChar char="u"/>
            </a:pPr>
            <a:r>
              <a:rPr lang="en-US" altLang="zh-CN" sz="2000" b="0" dirty="0">
                <a:latin typeface="华文宋体" panose="02010600040101010101" charset="-122"/>
                <a:ea typeface="华文宋体" panose="02010600040101010101" charset="-122"/>
              </a:rPr>
              <a:t>8086/8088</a:t>
            </a:r>
            <a:r>
              <a:rPr lang="zh-CN" altLang="en-US" sz="2000" b="0" dirty="0">
                <a:latin typeface="华文宋体" panose="02010600040101010101" charset="-122"/>
                <a:ea typeface="华文宋体" panose="02010600040101010101" charset="-122"/>
              </a:rPr>
              <a:t>把</a:t>
            </a:r>
            <a:r>
              <a:rPr lang="en-US" altLang="zh-CN" sz="2000" b="0" dirty="0">
                <a:latin typeface="华文宋体" panose="02010600040101010101" charset="-122"/>
                <a:ea typeface="华文宋体" panose="02010600040101010101" charset="-122"/>
              </a:rPr>
              <a:t>1MB</a:t>
            </a:r>
            <a:r>
              <a:rPr lang="zh-CN" altLang="en-US" sz="2000" b="0" dirty="0">
                <a:latin typeface="华文宋体" panose="02010600040101010101" charset="-122"/>
                <a:ea typeface="华文宋体" panose="02010600040101010101" charset="-122"/>
              </a:rPr>
              <a:t>存储空间分成若干个逻辑段，每个逻辑段最大为</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，这样段内地址可以用</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位表示。</a:t>
            </a:r>
            <a:endParaRPr lang="en-US" altLang="zh-CN" sz="2000" b="0" dirty="0">
              <a:latin typeface="华文宋体" panose="02010600040101010101" charset="-122"/>
              <a:ea typeface="华文宋体" panose="02010600040101010101" charset="-122"/>
            </a:endParaRPr>
          </a:p>
          <a:p>
            <a:pPr marL="342900" indent="-342900" algn="just">
              <a:lnSpc>
                <a:spcPct val="130000"/>
              </a:lnSpc>
              <a:buFont typeface="Wingdings" panose="05000000000000000000" pitchFamily="2" charset="2"/>
              <a:buChar char="u"/>
            </a:pPr>
            <a:r>
              <a:rPr lang="zh-CN" altLang="en-US" sz="2000" b="0" dirty="0">
                <a:latin typeface="华文宋体" panose="02010600040101010101" charset="-122"/>
                <a:ea typeface="华文宋体" panose="02010600040101010101" charset="-122"/>
              </a:rPr>
              <a:t>系统的整个存储空间可分为</a:t>
            </a:r>
            <a:r>
              <a:rPr lang="en-US" altLang="zh-CN" sz="2000" b="0" dirty="0">
                <a:latin typeface="华文宋体" panose="02010600040101010101" charset="-122"/>
                <a:ea typeface="华文宋体" panose="02010600040101010101" charset="-122"/>
              </a:rPr>
              <a:t>16</a:t>
            </a:r>
            <a:r>
              <a:rPr lang="zh-CN" altLang="en-US" sz="2000" b="0" dirty="0">
                <a:latin typeface="华文宋体" panose="02010600040101010101" charset="-122"/>
                <a:ea typeface="华文宋体" panose="02010600040101010101" charset="-122"/>
              </a:rPr>
              <a:t>个互不重叠的逻辑段，如右图所示。  </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9" name="图片 8" descr="段"/>
          <p:cNvPicPr>
            <a:picLocks noChangeAspect="1"/>
          </p:cNvPicPr>
          <p:nvPr/>
        </p:nvPicPr>
        <p:blipFill>
          <a:blip r:embed="rId2"/>
          <a:stretch>
            <a:fillRect/>
          </a:stretch>
        </p:blipFill>
        <p:spPr>
          <a:xfrm>
            <a:off x="5565080" y="1268760"/>
            <a:ext cx="3563888" cy="3478178"/>
          </a:xfrm>
          <a:prstGeom prst="rect">
            <a:avLst/>
          </a:prstGeom>
          <a:noFill/>
          <a:ln w="9525">
            <a:noFill/>
          </a:ln>
        </p:spPr>
      </p:pic>
      <p:sp>
        <p:nvSpPr>
          <p:cNvPr id="7" name="TextBox 6"/>
          <p:cNvSpPr txBox="1"/>
          <p:nvPr/>
        </p:nvSpPr>
        <p:spPr>
          <a:xfrm>
            <a:off x="5579538" y="5049180"/>
            <a:ext cx="3305713" cy="1446550"/>
          </a:xfrm>
          <a:prstGeom prst="rect">
            <a:avLst/>
          </a:prstGeom>
          <a:noFill/>
          <a:ln>
            <a:solidFill>
              <a:srgbClr val="FF0000"/>
            </a:solidFill>
            <a:prstDash val="dash"/>
          </a:ln>
        </p:spPr>
        <p:txBody>
          <a:bodyPr wrap="none" rtlCol="0">
            <a:spAutoFit/>
          </a:bodyPr>
          <a:lstStyle/>
          <a:p>
            <a:r>
              <a:rPr lang="zh-CN" altLang="en-US" sz="2200" b="0" dirty="0"/>
              <a:t>思考：</a:t>
            </a:r>
            <a:endParaRPr lang="en-US" altLang="zh-CN" sz="2200" b="0" dirty="0"/>
          </a:p>
          <a:p>
            <a:r>
              <a:rPr lang="en-US" altLang="zh-CN" sz="2200" b="0" dirty="0"/>
              <a:t>80286</a:t>
            </a:r>
            <a:r>
              <a:rPr lang="zh-CN" altLang="en-US" sz="2200" b="0" dirty="0"/>
              <a:t>地址总线：</a:t>
            </a:r>
            <a:r>
              <a:rPr lang="en-US" altLang="zh-CN" sz="2200" b="0" dirty="0"/>
              <a:t>24</a:t>
            </a:r>
            <a:r>
              <a:rPr lang="zh-CN" altLang="en-US" sz="2200" b="0" dirty="0"/>
              <a:t>位</a:t>
            </a:r>
            <a:endParaRPr lang="en-US" altLang="zh-CN" sz="2200" b="0" dirty="0"/>
          </a:p>
          <a:p>
            <a:r>
              <a:rPr lang="en-US" altLang="zh-CN" sz="2200" b="0" dirty="0"/>
              <a:t>80386</a:t>
            </a:r>
            <a:r>
              <a:rPr lang="zh-CN" altLang="en-US" sz="2200" b="0" dirty="0"/>
              <a:t>地址总线：</a:t>
            </a:r>
            <a:r>
              <a:rPr lang="en-US" altLang="zh-CN" sz="2200" b="0" dirty="0"/>
              <a:t>32</a:t>
            </a:r>
            <a:r>
              <a:rPr lang="zh-CN" altLang="en-US" sz="2200" b="0" dirty="0"/>
              <a:t>位</a:t>
            </a:r>
            <a:endParaRPr lang="en-US" altLang="zh-CN" sz="2200" b="0" dirty="0"/>
          </a:p>
          <a:p>
            <a:r>
              <a:rPr lang="zh-CN" altLang="en-US" sz="2200" b="0" dirty="0"/>
              <a:t>各自的寻址范围是多少？</a:t>
            </a:r>
            <a:endParaRPr lang="en-US" altLang="zh-CN" sz="2200" b="0"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矩形 96259"/>
          <p:cNvSpPr/>
          <p:nvPr/>
        </p:nvSpPr>
        <p:spPr>
          <a:xfrm>
            <a:off x="457200" y="908720"/>
            <a:ext cx="8327268" cy="5580620"/>
          </a:xfrm>
          <a:prstGeom prst="rect">
            <a:avLst/>
          </a:prstGeom>
          <a:noFill/>
          <a:ln w="9525">
            <a:noFill/>
          </a:ln>
        </p:spPr>
        <p:txBody>
          <a:bodyPr/>
          <a:lstStyle/>
          <a:p>
            <a:pPr algn="just" eaLnBrk="0" hangingPunct="0">
              <a:spcBef>
                <a:spcPts val="600"/>
              </a:spcBef>
            </a:pPr>
            <a:r>
              <a:rPr lang="zh-CN" altLang="en-US" b="0" dirty="0">
                <a:solidFill>
                  <a:srgbClr val="008000"/>
                </a:solidFill>
                <a:latin typeface="华文宋体" panose="02010600040101010101" charset="-122"/>
                <a:ea typeface="华文宋体" panose="02010600040101010101" charset="-122"/>
              </a:rPr>
              <a:t>段起始地址：</a:t>
            </a:r>
            <a:r>
              <a:rPr kumimoji="1" lang="zh-TW" altLang="en-US" dirty="0">
                <a:solidFill>
                  <a:srgbClr val="0000FF"/>
                </a:solidFill>
                <a:latin typeface="Arial" panose="020B0604020202020204" pitchFamily="34" charset="0"/>
                <a:ea typeface="楷体_GB2312" pitchFamily="49" charset="-122"/>
              </a:rPr>
              <a:t>段不能起于任意地址</a:t>
            </a:r>
            <a:r>
              <a:rPr kumimoji="1" lang="zh-CN" altLang="en-US" dirty="0">
                <a:solidFill>
                  <a:srgbClr val="0000FF"/>
                </a:solidFill>
                <a:latin typeface="Arial" panose="020B0604020202020204" pitchFamily="34" charset="0"/>
                <a:ea typeface="楷体_GB2312" pitchFamily="49" charset="-122"/>
              </a:rPr>
              <a:t>，</a:t>
            </a:r>
            <a:r>
              <a:rPr kumimoji="1" lang="zh-TW" altLang="en-US" dirty="0">
                <a:solidFill>
                  <a:srgbClr val="0000FF"/>
                </a:solidFill>
                <a:latin typeface="Arial" panose="020B0604020202020204" pitchFamily="34" charset="0"/>
                <a:ea typeface="楷体_GB2312" pitchFamily="49" charset="-122"/>
              </a:rPr>
              <a:t>而必须从任一小段</a:t>
            </a:r>
            <a:r>
              <a:rPr kumimoji="1" lang="zh-CN" altLang="en-US" dirty="0">
                <a:solidFill>
                  <a:srgbClr val="0000FF"/>
                </a:solidFill>
                <a:latin typeface="Arial" panose="020B0604020202020204" pitchFamily="34" charset="0"/>
                <a:ea typeface="楷体_GB2312" pitchFamily="49" charset="-122"/>
              </a:rPr>
              <a:t>（</a:t>
            </a:r>
            <a:r>
              <a:rPr kumimoji="1" lang="en-US" altLang="zh-CN" dirty="0">
                <a:solidFill>
                  <a:srgbClr val="0000FF"/>
                </a:solidFill>
                <a:latin typeface="Arial" panose="020B0604020202020204" pitchFamily="34" charset="0"/>
                <a:ea typeface="楷体_GB2312" pitchFamily="49" charset="-122"/>
              </a:rPr>
              <a:t>paragraph</a:t>
            </a:r>
            <a:r>
              <a:rPr kumimoji="1" lang="zh-CN" altLang="en-US" dirty="0">
                <a:solidFill>
                  <a:srgbClr val="0000FF"/>
                </a:solidFill>
                <a:latin typeface="Arial" panose="020B0604020202020204" pitchFamily="34" charset="0"/>
                <a:ea typeface="楷体_GB2312" pitchFamily="49" charset="-122"/>
              </a:rPr>
              <a:t>）</a:t>
            </a:r>
            <a:r>
              <a:rPr kumimoji="1" lang="zh-TW" altLang="en-US" dirty="0">
                <a:solidFill>
                  <a:srgbClr val="0000FF"/>
                </a:solidFill>
                <a:latin typeface="Arial" panose="020B0604020202020204" pitchFamily="34" charset="0"/>
                <a:ea typeface="楷体_GB2312" pitchFamily="49" charset="-122"/>
              </a:rPr>
              <a:t>的首地址开始</a:t>
            </a:r>
            <a:r>
              <a:rPr kumimoji="1" lang="zh-CN" altLang="en-US" dirty="0">
                <a:solidFill>
                  <a:srgbClr val="0000FF"/>
                </a:solidFill>
                <a:latin typeface="Arial" panose="020B0604020202020204" pitchFamily="34" charset="0"/>
                <a:ea typeface="楷体_GB2312" pitchFamily="49" charset="-122"/>
              </a:rPr>
              <a:t>。</a:t>
            </a:r>
            <a:endParaRPr kumimoji="1" lang="en-US" altLang="zh-CN" dirty="0">
              <a:solidFill>
                <a:srgbClr val="0000FF"/>
              </a:solidFill>
              <a:latin typeface="Arial" panose="020B0604020202020204" pitchFamily="34" charset="0"/>
              <a:ea typeface="楷体_GB2312" pitchFamily="49" charset="-122"/>
            </a:endParaRPr>
          </a:p>
          <a:p>
            <a:pPr algn="just" eaLnBrk="0" hangingPunct="0">
              <a:spcBef>
                <a:spcPts val="600"/>
              </a:spcBef>
            </a:pPr>
            <a:r>
              <a:rPr lang="zh-CN" altLang="en-US" b="0" dirty="0">
                <a:solidFill>
                  <a:srgbClr val="008000"/>
                </a:solidFill>
                <a:latin typeface="华文宋体" panose="02010600040101010101" charset="-122"/>
                <a:ea typeface="华文宋体" panose="02010600040101010101" charset="-122"/>
              </a:rPr>
              <a:t>小段：</a:t>
            </a:r>
            <a:r>
              <a:rPr lang="zh-CN" altLang="en-US" b="0" dirty="0">
                <a:latin typeface="华文宋体" panose="02010600040101010101" charset="-122"/>
                <a:ea typeface="华文宋体" panose="02010600040101010101" charset="-122"/>
              </a:rPr>
              <a:t>每</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个字节为一小段，共有</a:t>
            </a:r>
            <a:r>
              <a:rPr lang="en-US" altLang="zh-CN" b="0" u="sng" dirty="0">
                <a:latin typeface="华文宋体" panose="02010600040101010101" charset="-122"/>
                <a:ea typeface="华文宋体" panose="02010600040101010101" charset="-122"/>
              </a:rPr>
              <a:t>64K</a:t>
            </a:r>
            <a:r>
              <a:rPr lang="zh-CN" altLang="en-US" b="0" dirty="0">
                <a:latin typeface="华文宋体" panose="02010600040101010101" charset="-122"/>
                <a:ea typeface="华文宋体" panose="02010600040101010101" charset="-122"/>
              </a:rPr>
              <a:t>个小段</a:t>
            </a:r>
          </a:p>
          <a:p>
            <a:pPr algn="just" eaLnBrk="0" hangingPunct="0">
              <a:spcBef>
                <a:spcPts val="600"/>
              </a:spcBef>
            </a:pPr>
            <a:r>
              <a:rPr lang="zh-CN" altLang="en-US" b="0" dirty="0">
                <a:latin typeface="华文宋体" panose="02010600040101010101" charset="-122"/>
                <a:ea typeface="华文宋体" panose="02010600040101010101" charset="-122"/>
              </a:rPr>
              <a:t>            小段的首地址</a:t>
            </a:r>
          </a:p>
          <a:p>
            <a:pPr algn="just" eaLnBrk="0" hangingPunct="0">
              <a:spcBef>
                <a:spcPts val="600"/>
              </a:spcBef>
            </a:pPr>
            <a:r>
              <a:rPr lang="zh-CN" altLang="en-US" b="0" dirty="0">
                <a:latin typeface="华文宋体" panose="02010600040101010101" charset="-122"/>
                <a:ea typeface="华文宋体" panose="02010600040101010101" charset="-122"/>
              </a:rPr>
              <a:t>                     </a:t>
            </a:r>
            <a:r>
              <a:rPr lang="en-US" altLang="zh-CN" b="0" dirty="0">
                <a:latin typeface="华文宋体" panose="02010600040101010101" charset="-122"/>
                <a:ea typeface="华文宋体" panose="02010600040101010101" charset="-122"/>
              </a:rPr>
              <a:t>00000 H    ~    0000F H</a:t>
            </a:r>
          </a:p>
          <a:p>
            <a:pPr algn="just" eaLnBrk="0" hangingPunct="0">
              <a:spcBef>
                <a:spcPts val="600"/>
              </a:spcBef>
            </a:pPr>
            <a:r>
              <a:rPr lang="en-US" altLang="zh-CN" b="0" dirty="0">
                <a:latin typeface="华文宋体" panose="02010600040101010101" charset="-122"/>
                <a:ea typeface="华文宋体" panose="02010600040101010101" charset="-122"/>
              </a:rPr>
              <a:t>                     00010 H    ~    0001F H</a:t>
            </a:r>
          </a:p>
          <a:p>
            <a:pPr algn="just" eaLnBrk="0" hangingPunct="0">
              <a:spcBef>
                <a:spcPts val="600"/>
              </a:spcBef>
            </a:pPr>
            <a:r>
              <a:rPr lang="en-US" altLang="zh-CN" b="0" dirty="0">
                <a:latin typeface="华文宋体" panose="02010600040101010101" charset="-122"/>
                <a:ea typeface="华文宋体" panose="02010600040101010101" charset="-122"/>
              </a:rPr>
              <a:t>                     00020 H    ~    0002F H</a:t>
            </a:r>
          </a:p>
          <a:p>
            <a:pPr algn="just" eaLnBrk="0" hangingPunct="0">
              <a:spcBef>
                <a:spcPts val="600"/>
              </a:spcBef>
            </a:pPr>
            <a:r>
              <a:rPr lang="en-US" altLang="zh-CN" b="0" dirty="0">
                <a:latin typeface="华文宋体" panose="02010600040101010101" charset="-122"/>
                <a:ea typeface="华文宋体" panose="02010600040101010101" charset="-122"/>
              </a:rPr>
              <a:t>                            …</a:t>
            </a:r>
          </a:p>
          <a:p>
            <a:pPr algn="just" eaLnBrk="0" hangingPunct="0">
              <a:spcBef>
                <a:spcPts val="600"/>
              </a:spcBef>
            </a:pPr>
            <a:r>
              <a:rPr lang="en-US" altLang="zh-CN" b="0" dirty="0">
                <a:latin typeface="华文宋体" panose="02010600040101010101" charset="-122"/>
                <a:ea typeface="华文宋体" panose="02010600040101010101" charset="-122"/>
              </a:rPr>
              <a:t>                     FFFF0 H    ~   FFFFF H </a:t>
            </a:r>
          </a:p>
          <a:p>
            <a:pPr algn="just" eaLnBrk="0" hangingPunct="0">
              <a:spcBef>
                <a:spcPts val="600"/>
              </a:spcBef>
            </a:pPr>
            <a:r>
              <a:rPr lang="zh-CN" altLang="en-US" b="0" dirty="0">
                <a:latin typeface="华文宋体" panose="02010600040101010101" charset="-122"/>
                <a:ea typeface="华文宋体" panose="02010600040101010101" charset="-122"/>
              </a:rPr>
              <a:t>其特征是：在十六进制表示的地址中，最低位为</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（即</a:t>
            </a:r>
            <a:r>
              <a:rPr lang="en-US" altLang="zh-CN" b="0" dirty="0">
                <a:latin typeface="华文宋体" panose="02010600040101010101" charset="-122"/>
                <a:ea typeface="华文宋体" panose="02010600040101010101" charset="-122"/>
              </a:rPr>
              <a:t>20</a:t>
            </a:r>
            <a:r>
              <a:rPr lang="zh-CN" altLang="en-US" b="0" dirty="0">
                <a:latin typeface="华文宋体" panose="02010600040101010101" charset="-122"/>
                <a:ea typeface="华文宋体" panose="02010600040101010101" charset="-122"/>
              </a:rPr>
              <a:t>位地址的低</a:t>
            </a:r>
            <a:r>
              <a:rPr lang="en-US" altLang="zh-CN" b="0" dirty="0">
                <a:latin typeface="华文宋体" panose="02010600040101010101" charset="-122"/>
                <a:ea typeface="华文宋体" panose="02010600040101010101" charset="-122"/>
              </a:rPr>
              <a:t>4</a:t>
            </a:r>
            <a:r>
              <a:rPr lang="zh-CN" altLang="en-US" b="0" dirty="0">
                <a:latin typeface="华文宋体" panose="02010600040101010101" charset="-122"/>
                <a:ea typeface="华文宋体" panose="02010600040101010101" charset="-122"/>
              </a:rPr>
              <a:t>位为</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）。这样，省略低位</a:t>
            </a:r>
            <a:r>
              <a:rPr lang="en-US" altLang="zh-CN" b="0" dirty="0">
                <a:latin typeface="华文宋体" panose="02010600040101010101" charset="-122"/>
                <a:ea typeface="华文宋体" panose="02010600040101010101" charset="-122"/>
              </a:rPr>
              <a:t>0</a:t>
            </a:r>
            <a:r>
              <a:rPr lang="zh-CN" altLang="en-US" b="0" dirty="0">
                <a:latin typeface="华文宋体" panose="02010600040101010101" charset="-122"/>
                <a:ea typeface="华文宋体" panose="02010600040101010101" charset="-122"/>
              </a:rPr>
              <a:t>，段起始地址可以用</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位数据表示，通常被保存在</a:t>
            </a:r>
            <a:r>
              <a:rPr lang="en-US" altLang="zh-CN" b="0" dirty="0">
                <a:latin typeface="华文宋体" panose="02010600040101010101" charset="-122"/>
                <a:ea typeface="华文宋体" panose="02010600040101010101" charset="-122"/>
              </a:rPr>
              <a:t>16</a:t>
            </a:r>
            <a:r>
              <a:rPr lang="zh-CN" altLang="en-US" b="0" dirty="0">
                <a:latin typeface="华文宋体" panose="02010600040101010101" charset="-122"/>
                <a:ea typeface="华文宋体" panose="02010600040101010101" charset="-122"/>
              </a:rPr>
              <a:t>位的段寄存器中。</a:t>
            </a:r>
            <a:endParaRPr lang="en-US" altLang="zh-CN" b="0" dirty="0">
              <a:latin typeface="华文宋体" panose="02010600040101010101" charset="-122"/>
              <a:ea typeface="华文宋体" panose="02010600040101010101" charset="-122"/>
            </a:endParaRPr>
          </a:p>
          <a:p>
            <a:pPr algn="just" eaLnBrk="0" hangingPunct="0">
              <a:spcBef>
                <a:spcPts val="600"/>
              </a:spcBef>
            </a:pPr>
            <a:r>
              <a:rPr lang="zh-CN" altLang="en-US" b="0" dirty="0">
                <a:solidFill>
                  <a:srgbClr val="008000"/>
                </a:solidFill>
                <a:latin typeface="华文宋体" panose="02010600040101010101" charset="-122"/>
                <a:ea typeface="华文宋体" panose="02010600040101010101" charset="-122"/>
              </a:rPr>
              <a:t>段的大小：</a:t>
            </a:r>
            <a:r>
              <a:rPr lang="en-US" altLang="zh-CN" b="0" dirty="0">
                <a:latin typeface="华文宋体" panose="02010600040101010101" charset="-122"/>
                <a:ea typeface="华文宋体" panose="02010600040101010101" charset="-122"/>
              </a:rPr>
              <a:t>0-64K </a:t>
            </a:r>
            <a:r>
              <a:rPr lang="zh-CN" altLang="en-US" b="0" dirty="0">
                <a:latin typeface="华文宋体" panose="02010600040101010101" charset="-122"/>
                <a:ea typeface="华文宋体" panose="02010600040101010101" charset="-122"/>
              </a:rPr>
              <a:t>范围内的任意字节。</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矩形 98307"/>
          <p:cNvSpPr/>
          <p:nvPr/>
        </p:nvSpPr>
        <p:spPr>
          <a:xfrm>
            <a:off x="314325" y="980728"/>
            <a:ext cx="8572500" cy="2554545"/>
          </a:xfrm>
          <a:prstGeom prst="rect">
            <a:avLst/>
          </a:prstGeom>
          <a:noFill/>
          <a:ln w="9525">
            <a:noFill/>
          </a:ln>
        </p:spPr>
        <p:txBody>
          <a:bodyPr>
            <a:spAutoFit/>
          </a:bodyPr>
          <a:lstStyle/>
          <a:p>
            <a:pPr marL="342900" indent="-342900" algn="just">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每个逻辑段最大可以占用</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存储区。实际上，可以根据实际需要来确定段的大小，它可以是</a:t>
            </a:r>
            <a:r>
              <a:rPr lang="en-US" altLang="zh-CN" sz="2000" b="0" dirty="0">
                <a:latin typeface="华文宋体" panose="02010600040101010101" charset="-122"/>
                <a:ea typeface="华文宋体" panose="02010600040101010101" charset="-122"/>
              </a:rPr>
              <a:t>1B</a:t>
            </a:r>
            <a:r>
              <a:rPr lang="zh-CN" altLang="en-US" sz="2000" b="0" dirty="0">
                <a:latin typeface="华文宋体" panose="02010600040101010101" charset="-122"/>
                <a:ea typeface="华文宋体" panose="02010600040101010101" charset="-122"/>
              </a:rPr>
              <a:t>、</a:t>
            </a:r>
            <a:r>
              <a:rPr lang="en-US" altLang="zh-CN" sz="2000" b="0" dirty="0">
                <a:latin typeface="华文宋体" panose="02010600040101010101" charset="-122"/>
                <a:ea typeface="华文宋体" panose="02010600040101010101" charset="-122"/>
              </a:rPr>
              <a:t>100B</a:t>
            </a:r>
            <a:r>
              <a:rPr lang="zh-CN" altLang="en-US" sz="2000" b="0" dirty="0">
                <a:latin typeface="华文宋体" panose="02010600040101010101" charset="-122"/>
                <a:ea typeface="华文宋体" panose="02010600040101010101" charset="-122"/>
              </a:rPr>
              <a:t>或在</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范围内的任意字节。</a:t>
            </a:r>
            <a:endParaRPr lang="en-US" altLang="zh-CN" sz="2000"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各段也允许重叠。当然每个存储单元的内容是不允许发生冲突的，所谓重叠只是指每个段区的大小允许根据实际需要来分配，而不一定要占用</a:t>
            </a:r>
            <a:r>
              <a:rPr lang="en-US" altLang="zh-CN" sz="2000" b="0" dirty="0">
                <a:latin typeface="华文宋体" panose="02010600040101010101" charset="-122"/>
                <a:ea typeface="华文宋体" panose="02010600040101010101" charset="-122"/>
              </a:rPr>
              <a:t>64KB</a:t>
            </a:r>
            <a:r>
              <a:rPr lang="zh-CN" altLang="en-US" sz="2000" b="0" dirty="0">
                <a:latin typeface="华文宋体" panose="02010600040101010101" charset="-122"/>
                <a:ea typeface="华文宋体" panose="02010600040101010101" charset="-122"/>
              </a:rPr>
              <a:t>的空间。</a:t>
            </a:r>
            <a:endParaRPr lang="en-US" altLang="zh-CN" sz="2000"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sz="2000" b="0" dirty="0">
                <a:latin typeface="华文宋体" panose="02010600040101010101" charset="-122"/>
                <a:ea typeface="华文宋体" panose="02010600040101010101" charset="-122"/>
              </a:rPr>
              <a:t>一般情况下，各段在存储器中的分配是由操作系统完成的。但是，系统允许程序员在必要时指定所需占用的内存区。 </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8012" y="3794212"/>
            <a:ext cx="4882267" cy="23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61" y="3789040"/>
            <a:ext cx="3168352" cy="2592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矩形 100356"/>
          <p:cNvSpPr/>
          <p:nvPr/>
        </p:nvSpPr>
        <p:spPr>
          <a:xfrm>
            <a:off x="575556" y="1088740"/>
            <a:ext cx="7812868" cy="4247317"/>
          </a:xfrm>
          <a:prstGeom prst="rect">
            <a:avLst/>
          </a:prstGeom>
          <a:noFill/>
          <a:ln w="9525">
            <a:noFill/>
          </a:ln>
        </p:spPr>
        <p:txBody>
          <a:bodyPr wrap="square">
            <a:spAutoFit/>
          </a:bodyPr>
          <a:lstStyle/>
          <a:p>
            <a:pPr marL="342900" indent="-342900" algn="just">
              <a:spcBef>
                <a:spcPts val="12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在确定了某个存储单元所属的内存段后，我们也只知道其所处内存位置的范围，还不能确定其具体位置。</a:t>
            </a:r>
            <a:endParaRPr lang="en-US" altLang="zh-CN"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要想确定内存单元的具体位置，还必须知道该单元离该段地址有多远。</a:t>
            </a:r>
            <a:endParaRPr lang="en-US" altLang="zh-CN"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我们通常把存储单元的实际地址与其所在段的段地址之间的距离称为段内偏移，也可称为</a:t>
            </a:r>
            <a:r>
              <a:rPr lang="zh-CN" altLang="en-US" b="0" dirty="0">
                <a:solidFill>
                  <a:srgbClr val="FF0000"/>
                </a:solidFill>
                <a:latin typeface="华文宋体" panose="02010600040101010101" charset="-122"/>
                <a:ea typeface="华文宋体" panose="02010600040101010101" charset="-122"/>
              </a:rPr>
              <a:t>有效地址</a:t>
            </a:r>
            <a:r>
              <a:rPr lang="en-US" altLang="zh-CN" b="0" dirty="0">
                <a:solidFill>
                  <a:srgbClr val="FF0000"/>
                </a:solidFill>
                <a:latin typeface="华文宋体" panose="02010600040101010101" charset="-122"/>
                <a:ea typeface="华文宋体" panose="02010600040101010101" charset="-122"/>
              </a:rPr>
              <a:t>(EA</a:t>
            </a:r>
            <a:r>
              <a:rPr lang="zh-CN" altLang="en-US" b="0" dirty="0">
                <a:solidFill>
                  <a:srgbClr val="FF0000"/>
                </a:solidFill>
                <a:latin typeface="华文宋体" panose="02010600040101010101" charset="-122"/>
                <a:ea typeface="华文宋体" panose="02010600040101010101" charset="-122"/>
              </a:rPr>
              <a:t>：</a:t>
            </a:r>
            <a:r>
              <a:rPr lang="en-US" altLang="zh-CN" b="0" dirty="0">
                <a:solidFill>
                  <a:srgbClr val="FF0000"/>
                </a:solidFill>
                <a:latin typeface="华文宋体" panose="02010600040101010101" charset="-122"/>
                <a:ea typeface="华文宋体" panose="02010600040101010101" charset="-122"/>
              </a:rPr>
              <a:t>Effective Address)</a:t>
            </a:r>
            <a:r>
              <a:rPr lang="zh-CN" altLang="en-US" b="0" dirty="0">
                <a:latin typeface="华文宋体" panose="02010600040101010101" charset="-122"/>
                <a:ea typeface="华文宋体" panose="02010600040101010101" charset="-122"/>
              </a:rPr>
              <a:t>或</a:t>
            </a:r>
            <a:r>
              <a:rPr lang="zh-CN" altLang="en-US" b="0" dirty="0">
                <a:solidFill>
                  <a:srgbClr val="FF0000"/>
                </a:solidFill>
                <a:latin typeface="华文宋体" panose="02010600040101010101" charset="-122"/>
                <a:ea typeface="华文宋体" panose="02010600040101010101" charset="-122"/>
              </a:rPr>
              <a:t>偏移地址</a:t>
            </a:r>
            <a:r>
              <a:rPr lang="en-US" altLang="zh-CN" b="0" dirty="0">
                <a:solidFill>
                  <a:srgbClr val="FF0000"/>
                </a:solidFill>
                <a:latin typeface="华文宋体" panose="02010600040101010101" charset="-122"/>
                <a:ea typeface="华文宋体" panose="02010600040101010101" charset="-122"/>
              </a:rPr>
              <a:t>(Offset)</a:t>
            </a:r>
            <a:r>
              <a:rPr lang="zh-CN" altLang="en-US" b="0" dirty="0">
                <a:latin typeface="华文宋体" panose="02010600040101010101" charset="-122"/>
                <a:ea typeface="华文宋体" panose="02010600040101010101" charset="-122"/>
              </a:rPr>
              <a:t>等。</a:t>
            </a:r>
            <a:endParaRPr lang="en-US" altLang="zh-CN" b="0" dirty="0">
              <a:latin typeface="华文宋体" panose="02010600040101010101" charset="-122"/>
              <a:ea typeface="华文宋体" panose="02010600040101010101" charset="-122"/>
            </a:endParaRPr>
          </a:p>
          <a:p>
            <a:pPr marL="342900" indent="-342900" algn="just">
              <a:spcBef>
                <a:spcPts val="1200"/>
              </a:spcBef>
              <a:buFont typeface="Wingdings" panose="05000000000000000000" pitchFamily="2" charset="2"/>
              <a:buChar char="u"/>
            </a:pPr>
            <a:r>
              <a:rPr lang="zh-CN" altLang="en-US" b="0" dirty="0">
                <a:latin typeface="华文宋体" panose="02010600040101010101" charset="-122"/>
                <a:ea typeface="华文宋体" panose="02010600040101010101" charset="-122"/>
              </a:rPr>
              <a:t>有了</a:t>
            </a:r>
            <a:r>
              <a:rPr lang="zh-CN" altLang="en-US" b="0" dirty="0">
                <a:solidFill>
                  <a:srgbClr val="FF0000"/>
                </a:solidFill>
                <a:latin typeface="华文宋体" panose="02010600040101010101" charset="-122"/>
                <a:ea typeface="华文宋体" panose="02010600040101010101" charset="-122"/>
              </a:rPr>
              <a:t>段地址</a:t>
            </a:r>
            <a:r>
              <a:rPr lang="zh-CN" altLang="en-US" b="0" dirty="0">
                <a:latin typeface="华文宋体" panose="02010600040101010101" charset="-122"/>
                <a:ea typeface="华文宋体" panose="02010600040101010101" charset="-122"/>
              </a:rPr>
              <a:t>和</a:t>
            </a:r>
            <a:r>
              <a:rPr lang="zh-CN" altLang="en-US" b="0" dirty="0">
                <a:solidFill>
                  <a:srgbClr val="FF0000"/>
                </a:solidFill>
                <a:latin typeface="华文宋体" panose="02010600040101010101" charset="-122"/>
                <a:ea typeface="华文宋体" panose="02010600040101010101" charset="-122"/>
              </a:rPr>
              <a:t>偏移地址</a:t>
            </a:r>
            <a:r>
              <a:rPr lang="zh-CN" altLang="en-US" b="0" dirty="0">
                <a:latin typeface="华文宋体" panose="02010600040101010101" charset="-122"/>
                <a:ea typeface="华文宋体" panose="02010600040101010101" charset="-122"/>
              </a:rPr>
              <a:t>，就能唯一地确定某一内存单元在存储器内的具体位置（</a:t>
            </a:r>
            <a:r>
              <a:rPr lang="zh-CN" altLang="en-US" b="0" dirty="0">
                <a:solidFill>
                  <a:srgbClr val="FF0000"/>
                </a:solidFill>
                <a:latin typeface="华文宋体" panose="02010600040101010101" charset="-122"/>
                <a:ea typeface="华文宋体" panose="02010600040101010101" charset="-122"/>
              </a:rPr>
              <a:t>物理地址，</a:t>
            </a:r>
            <a:r>
              <a:rPr lang="en-US" altLang="zh-CN" b="0" dirty="0">
                <a:solidFill>
                  <a:srgbClr val="FF0000"/>
                </a:solidFill>
                <a:latin typeface="华文宋体" panose="02010600040101010101" charset="-122"/>
                <a:ea typeface="华文宋体" panose="02010600040101010101" charset="-122"/>
              </a:rPr>
              <a:t>PA</a:t>
            </a:r>
            <a:r>
              <a:rPr lang="zh-CN" altLang="en-US" b="0" dirty="0">
                <a:solidFill>
                  <a:srgbClr val="FF0000"/>
                </a:solidFill>
                <a:latin typeface="华文宋体" panose="02010600040101010101" charset="-122"/>
                <a:ea typeface="华文宋体" panose="02010600040101010101" charset="-122"/>
              </a:rPr>
              <a:t>：</a:t>
            </a:r>
            <a:r>
              <a:rPr lang="en-US" altLang="zh-CN" b="0" dirty="0">
                <a:solidFill>
                  <a:srgbClr val="FF0000"/>
                </a:solidFill>
                <a:latin typeface="华文宋体" panose="02010600040101010101" charset="-122"/>
                <a:ea typeface="华文宋体" panose="02010600040101010101" charset="-122"/>
              </a:rPr>
              <a:t>Physical Address</a:t>
            </a:r>
            <a:r>
              <a:rPr lang="zh-CN" altLang="en-US" b="0" dirty="0">
                <a:latin typeface="华文宋体" panose="02010600040101010101" charset="-122"/>
                <a:ea typeface="华文宋体" panose="02010600040101010101" charset="-122"/>
              </a:rPr>
              <a:t>）。</a:t>
            </a:r>
            <a:endParaRPr lang="zh-CN" altLang="en-US" dirty="0">
              <a:latin typeface="Times New Roman" panose="02020603050405020304" pitchFamily="18" charset="0"/>
            </a:endParaRPr>
          </a:p>
        </p:txBody>
      </p:sp>
      <p:sp>
        <p:nvSpPr>
          <p:cNvPr id="10"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文本框 101380"/>
          <p:cNvSpPr txBox="1"/>
          <p:nvPr/>
        </p:nvSpPr>
        <p:spPr>
          <a:xfrm>
            <a:off x="279400" y="1077913"/>
            <a:ext cx="8569325" cy="3046988"/>
          </a:xfrm>
          <a:prstGeom prst="rect">
            <a:avLst/>
          </a:prstGeom>
          <a:noFill/>
          <a:ln w="9525">
            <a:noFill/>
          </a:ln>
        </p:spPr>
        <p:txBody>
          <a:bodyPr>
            <a:spAutoFit/>
          </a:bodyPr>
          <a:lstStyle/>
          <a:p>
            <a:pPr eaLnBrk="0" hangingPunct="0"/>
            <a:r>
              <a:rPr lang="en-US" altLang="zh-CN" b="0" dirty="0">
                <a:latin typeface="华文宋体" panose="02010600040101010101" charset="-122"/>
                <a:ea typeface="华文宋体" panose="02010600040101010101" charset="-122"/>
              </a:rPr>
              <a:t>     </a:t>
            </a:r>
            <a:r>
              <a:rPr lang="zh-CN" altLang="en-US" b="0" dirty="0">
                <a:latin typeface="华文宋体" panose="02010600040101010101" charset="-122"/>
                <a:ea typeface="华文宋体" panose="02010600040101010101" charset="-122"/>
              </a:rPr>
              <a:t>由此可见，存储单元的物理地址分为两部分：段地址和偏移量。计算存储单元物理地址的公式可用“左移</a:t>
            </a:r>
            <a:r>
              <a:rPr lang="en-US" altLang="zh-CN" b="0" dirty="0">
                <a:latin typeface="华文宋体" panose="02010600040101010101" charset="-122"/>
                <a:ea typeface="华文宋体" panose="02010600040101010101" charset="-122"/>
              </a:rPr>
              <a:t>4</a:t>
            </a:r>
            <a:r>
              <a:rPr lang="zh-CN" altLang="en-US" b="0" dirty="0">
                <a:latin typeface="华文宋体" panose="02010600040101010101" charset="-122"/>
                <a:ea typeface="华文宋体" panose="02010600040101010101" charset="-122"/>
              </a:rPr>
              <a:t>位”和“加”运算来实现。下图是物理地址的计算示意图。</a:t>
            </a:r>
            <a:endParaRPr lang="en-US" altLang="zh-CN" b="0" dirty="0">
              <a:latin typeface="华文宋体" panose="02010600040101010101" charset="-122"/>
              <a:ea typeface="华文宋体" panose="02010600040101010101" charset="-122"/>
            </a:endParaRPr>
          </a:p>
          <a:p>
            <a:pPr eaLnBrk="0" hangingPunct="0"/>
            <a:r>
              <a:rPr lang="zh-CN" altLang="en-US" dirty="0">
                <a:latin typeface="华文宋体" panose="02010600040101010101" charset="-122"/>
                <a:ea typeface="华文宋体" panose="02010600040101010101" charset="-122"/>
              </a:rPr>
              <a:t>       </a:t>
            </a:r>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a:p>
            <a:pPr eaLnBrk="0" hangingPunct="0"/>
            <a:endParaRPr lang="en-US" altLang="zh-CN" dirty="0">
              <a:latin typeface="华文宋体" panose="02010600040101010101" charset="-122"/>
              <a:ea typeface="华文宋体" panose="02010600040101010101" charset="-122"/>
            </a:endParaRPr>
          </a:p>
        </p:txBody>
      </p:sp>
      <p:sp>
        <p:nvSpPr>
          <p:cNvPr id="12"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4" y="2480568"/>
            <a:ext cx="4430628" cy="1484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图片 13" descr="02-6"/>
          <p:cNvPicPr>
            <a:picLocks noChangeAspect="1"/>
          </p:cNvPicPr>
          <p:nvPr/>
        </p:nvPicPr>
        <p:blipFill>
          <a:blip r:embed="rId3"/>
          <a:stretch>
            <a:fillRect/>
          </a:stretch>
        </p:blipFill>
        <p:spPr>
          <a:xfrm>
            <a:off x="5893364" y="3972768"/>
            <a:ext cx="3089620" cy="2246803"/>
          </a:xfrm>
          <a:prstGeom prst="rect">
            <a:avLst/>
          </a:prstGeom>
          <a:noFill/>
          <a:ln w="9525">
            <a:noFill/>
          </a:ln>
        </p:spPr>
      </p:pic>
      <p:sp>
        <p:nvSpPr>
          <p:cNvPr id="5" name="矩形 4"/>
          <p:cNvSpPr/>
          <p:nvPr/>
        </p:nvSpPr>
        <p:spPr>
          <a:xfrm>
            <a:off x="457200" y="4689140"/>
            <a:ext cx="5014900" cy="1569660"/>
          </a:xfrm>
          <a:prstGeom prst="rect">
            <a:avLst/>
          </a:prstGeom>
        </p:spPr>
        <p:txBody>
          <a:bodyPr wrap="square">
            <a:spAutoFit/>
          </a:bodyPr>
          <a:lstStyle/>
          <a:p>
            <a:pPr algn="just"/>
            <a:r>
              <a:rPr lang="zh-CN" altLang="en-US" dirty="0">
                <a:latin typeface="华文宋体" panose="02010600040101010101" charset="-122"/>
                <a:ea typeface="华文宋体" panose="02010600040101010101" charset="-122"/>
              </a:rPr>
              <a:t>       显然：每个存储单元只有唯一的物理地址，但它却可由不同的段地址和不同的偏移地址组成（</a:t>
            </a:r>
            <a:r>
              <a:rPr lang="zh-CN" altLang="en-US" dirty="0">
                <a:solidFill>
                  <a:srgbClr val="3333FF"/>
                </a:solidFill>
                <a:latin typeface="华文宋体" panose="02010600040101010101" charset="-122"/>
                <a:ea typeface="华文宋体" panose="02010600040101010101" charset="-122"/>
              </a:rPr>
              <a:t>逻辑地址</a:t>
            </a:r>
            <a:r>
              <a:rPr lang="zh-CN" altLang="en-US" dirty="0">
                <a:latin typeface="华文宋体" panose="02010600040101010101" charset="-122"/>
                <a:ea typeface="华文宋体" panose="02010600040101010101" charset="-122"/>
              </a:rPr>
              <a:t>）。</a:t>
            </a:r>
            <a:endParaRPr lang="zh-CN" altLang="en-US" b="0" dirty="0"/>
          </a:p>
        </p:txBody>
      </p:sp>
      <p:sp>
        <p:nvSpPr>
          <p:cNvPr id="16" name="矩形 15"/>
          <p:cNvSpPr/>
          <p:nvPr/>
        </p:nvSpPr>
        <p:spPr>
          <a:xfrm>
            <a:off x="6005405" y="6294282"/>
            <a:ext cx="2743059" cy="307777"/>
          </a:xfrm>
          <a:prstGeom prst="rect">
            <a:avLst/>
          </a:prstGeom>
          <a:noFill/>
          <a:ln w="9525">
            <a:noFill/>
          </a:ln>
        </p:spPr>
        <p:txBody>
          <a:bodyPr wrap="none" anchor="ctr">
            <a:spAutoFit/>
          </a:bodyPr>
          <a:lstStyle/>
          <a:p>
            <a:pPr algn="ctr" eaLnBrk="0" hangingPunct="0"/>
            <a:r>
              <a:rPr lang="zh-CN" altLang="en-US" sz="1400" b="0" dirty="0">
                <a:latin typeface="华文宋体" panose="02010600040101010101" charset="-122"/>
                <a:ea typeface="华文宋体" panose="02010600040101010101" charset="-122"/>
              </a:rPr>
              <a:t>物理地址和逻辑地址之间的关系 </a:t>
            </a:r>
          </a:p>
        </p:txBody>
      </p:sp>
      <p:sp>
        <p:nvSpPr>
          <p:cNvPr id="17" name="文本框 18440"/>
          <p:cNvSpPr txBox="1"/>
          <p:nvPr/>
        </p:nvSpPr>
        <p:spPr>
          <a:xfrm>
            <a:off x="4954017" y="2412541"/>
            <a:ext cx="3888432" cy="1200329"/>
          </a:xfrm>
          <a:prstGeom prst="rect">
            <a:avLst/>
          </a:prstGeom>
          <a:noFill/>
          <a:ln w="12700">
            <a:solidFill>
              <a:srgbClr val="FF0000"/>
            </a:solidFill>
          </a:ln>
        </p:spPr>
        <p:txBody>
          <a:bodyPr wrap="square">
            <a:spAutoFit/>
          </a:bodyPr>
          <a:lstStyle/>
          <a:p>
            <a:pPr>
              <a:spcBef>
                <a:spcPct val="50000"/>
              </a:spcBef>
            </a:pPr>
            <a:r>
              <a:rPr lang="zh-CN" altLang="en-US" sz="1800" dirty="0">
                <a:solidFill>
                  <a:srgbClr val="000000"/>
                </a:solidFill>
                <a:latin typeface="Times New Roman" panose="02020603050405020304" pitchFamily="18" charset="0"/>
                <a:ea typeface="宋体" panose="02010600030101010101" pitchFamily="2" charset="-122"/>
              </a:rPr>
              <a:t>例：</a:t>
            </a:r>
            <a:r>
              <a:rPr lang="en-US" altLang="zh-CN" sz="1800" dirty="0">
                <a:solidFill>
                  <a:srgbClr val="000000"/>
                </a:solidFill>
                <a:latin typeface="Times New Roman" panose="02020603050405020304" pitchFamily="18" charset="0"/>
                <a:ea typeface="宋体" panose="02010600030101010101" pitchFamily="2" charset="-122"/>
              </a:rPr>
              <a:t>(DS) = 2100H,  (BX) = 0500H</a:t>
            </a:r>
          </a:p>
          <a:p>
            <a:pPr>
              <a:spcBef>
                <a:spcPct val="50000"/>
              </a:spcBef>
            </a:pPr>
            <a:r>
              <a:rPr lang="en-US" altLang="zh-CN" sz="1800" dirty="0">
                <a:solidFill>
                  <a:srgbClr val="000000"/>
                </a:solidFill>
                <a:latin typeface="Times New Roman" panose="02020603050405020304" pitchFamily="18" charset="0"/>
                <a:ea typeface="宋体" panose="02010600030101010101" pitchFamily="2" charset="-122"/>
              </a:rPr>
              <a:t>        (PA) = 21000H+0500H</a:t>
            </a:r>
          </a:p>
          <a:p>
            <a:pPr>
              <a:spcBef>
                <a:spcPct val="50000"/>
              </a:spcBef>
            </a:pPr>
            <a:r>
              <a:rPr lang="en-US" altLang="zh-CN" sz="1800" dirty="0">
                <a:solidFill>
                  <a:srgbClr val="000000"/>
                </a:solidFill>
                <a:latin typeface="Times New Roman" panose="02020603050405020304" pitchFamily="18" charset="0"/>
                <a:ea typeface="宋体" panose="02010600030101010101" pitchFamily="2" charset="-122"/>
              </a:rPr>
              <a:t>                 = 21500H        </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文本框 105475"/>
          <p:cNvSpPr txBox="1"/>
          <p:nvPr/>
        </p:nvSpPr>
        <p:spPr>
          <a:xfrm>
            <a:off x="1362075" y="919163"/>
            <a:ext cx="5791200" cy="457200"/>
          </a:xfrm>
          <a:prstGeom prst="rect">
            <a:avLst/>
          </a:prstGeom>
          <a:noFill/>
          <a:ln w="12700">
            <a:noFill/>
          </a:ln>
        </p:spPr>
        <p:txBody>
          <a:bodyPr>
            <a:spAutoFit/>
          </a:bodyPr>
          <a:lstStyle/>
          <a:p>
            <a:pPr algn="ctr" eaLnBrk="0" hangingPunct="0"/>
            <a:r>
              <a:rPr lang="zh-CN" altLang="en-US" b="1" dirty="0">
                <a:solidFill>
                  <a:srgbClr val="000000"/>
                </a:solidFill>
                <a:latin typeface="Times New Roman" panose="02020603050405020304" pitchFamily="18" charset="0"/>
                <a:ea typeface="华文新魏" panose="02010800040101010101" pitchFamily="2" charset="-122"/>
              </a:rPr>
              <a:t>存储器的逻辑地址与物理地址</a:t>
            </a:r>
            <a:endParaRPr lang="zh-CN" altLang="en-US" dirty="0">
              <a:solidFill>
                <a:srgbClr val="000000"/>
              </a:solidFill>
              <a:latin typeface="Times New Roman" panose="02020603050405020304" pitchFamily="18" charset="0"/>
              <a:ea typeface="华文新魏" panose="02010800040101010101" pitchFamily="2" charset="-122"/>
            </a:endParaRPr>
          </a:p>
        </p:txBody>
      </p:sp>
      <p:sp>
        <p:nvSpPr>
          <p:cNvPr id="105477" name="矩形 105476"/>
          <p:cNvSpPr/>
          <p:nvPr/>
        </p:nvSpPr>
        <p:spPr>
          <a:xfrm>
            <a:off x="3705225" y="2528888"/>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78" name="矩形 105477"/>
          <p:cNvSpPr/>
          <p:nvPr/>
        </p:nvSpPr>
        <p:spPr>
          <a:xfrm>
            <a:off x="3705225" y="2909888"/>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79" name="矩形 105478"/>
          <p:cNvSpPr/>
          <p:nvPr/>
        </p:nvSpPr>
        <p:spPr>
          <a:xfrm>
            <a:off x="3705225" y="3290888"/>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0" name="矩形 105479"/>
          <p:cNvSpPr/>
          <p:nvPr/>
        </p:nvSpPr>
        <p:spPr>
          <a:xfrm>
            <a:off x="3705225" y="3671888"/>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1" name="矩形 105480"/>
          <p:cNvSpPr/>
          <p:nvPr/>
        </p:nvSpPr>
        <p:spPr>
          <a:xfrm>
            <a:off x="3705225" y="4052888"/>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2" name="矩形 105481"/>
          <p:cNvSpPr/>
          <p:nvPr/>
        </p:nvSpPr>
        <p:spPr>
          <a:xfrm>
            <a:off x="3705225" y="4433888"/>
            <a:ext cx="1676400" cy="381000"/>
          </a:xfrm>
          <a:prstGeom prst="rect">
            <a:avLst/>
          </a:prstGeom>
          <a:noFill/>
          <a:ln w="12700" cap="sq" cmpd="sng">
            <a:solidFill>
              <a:schemeClr val="bg2"/>
            </a:solidFill>
            <a:prstDash val="solid"/>
            <a:miter/>
            <a:headEnd type="none" w="sm" len="sm"/>
            <a:tailEnd type="none" w="sm" len="sm"/>
          </a:ln>
        </p:spPr>
        <p:txBody>
          <a:bodyPr/>
          <a:lstStyle/>
          <a:p>
            <a:endParaRPr lang="zh-CN" altLang="en-US"/>
          </a:p>
        </p:txBody>
      </p:sp>
      <p:sp>
        <p:nvSpPr>
          <p:cNvPr id="105483" name="直接连接符 105482"/>
          <p:cNvSpPr/>
          <p:nvPr/>
        </p:nvSpPr>
        <p:spPr>
          <a:xfrm>
            <a:off x="3705225" y="4814888"/>
            <a:ext cx="0" cy="533400"/>
          </a:xfrm>
          <a:prstGeom prst="line">
            <a:avLst/>
          </a:prstGeom>
          <a:ln w="12700" cap="sq" cmpd="sng">
            <a:solidFill>
              <a:schemeClr val="bg2"/>
            </a:solidFill>
            <a:prstDash val="solid"/>
            <a:headEnd type="none" w="sm" len="sm"/>
            <a:tailEnd type="none" w="sm" len="sm"/>
          </a:ln>
        </p:spPr>
      </p:sp>
      <p:sp>
        <p:nvSpPr>
          <p:cNvPr id="105484" name="直接连接符 105483"/>
          <p:cNvSpPr/>
          <p:nvPr/>
        </p:nvSpPr>
        <p:spPr>
          <a:xfrm>
            <a:off x="5381625" y="4814888"/>
            <a:ext cx="0" cy="533400"/>
          </a:xfrm>
          <a:prstGeom prst="line">
            <a:avLst/>
          </a:prstGeom>
          <a:ln w="12700" cap="sq" cmpd="sng">
            <a:solidFill>
              <a:schemeClr val="bg2"/>
            </a:solidFill>
            <a:prstDash val="solid"/>
            <a:headEnd type="none" w="sm" len="sm"/>
            <a:tailEnd type="none" w="sm" len="sm"/>
          </a:ln>
        </p:spPr>
      </p:sp>
      <p:sp>
        <p:nvSpPr>
          <p:cNvPr id="105485" name="直接连接符 105484"/>
          <p:cNvSpPr/>
          <p:nvPr/>
        </p:nvSpPr>
        <p:spPr>
          <a:xfrm>
            <a:off x="3705225" y="1995488"/>
            <a:ext cx="0" cy="533400"/>
          </a:xfrm>
          <a:prstGeom prst="line">
            <a:avLst/>
          </a:prstGeom>
          <a:ln w="12700" cap="sq" cmpd="sng">
            <a:solidFill>
              <a:schemeClr val="bg2"/>
            </a:solidFill>
            <a:prstDash val="solid"/>
            <a:headEnd type="none" w="sm" len="sm"/>
            <a:tailEnd type="none" w="sm" len="sm"/>
          </a:ln>
        </p:spPr>
      </p:sp>
      <p:sp>
        <p:nvSpPr>
          <p:cNvPr id="105486" name="直接连接符 105485"/>
          <p:cNvSpPr/>
          <p:nvPr/>
        </p:nvSpPr>
        <p:spPr>
          <a:xfrm>
            <a:off x="5381625" y="1995488"/>
            <a:ext cx="0" cy="533400"/>
          </a:xfrm>
          <a:prstGeom prst="line">
            <a:avLst/>
          </a:prstGeom>
          <a:ln w="12700" cap="sq" cmpd="sng">
            <a:solidFill>
              <a:schemeClr val="bg2"/>
            </a:solidFill>
            <a:prstDash val="solid"/>
            <a:headEnd type="none" w="sm" len="sm"/>
            <a:tailEnd type="none" w="sm" len="sm"/>
          </a:ln>
        </p:spPr>
      </p:sp>
      <p:sp>
        <p:nvSpPr>
          <p:cNvPr id="105487" name="文本框 105486"/>
          <p:cNvSpPr txBox="1"/>
          <p:nvPr/>
        </p:nvSpPr>
        <p:spPr>
          <a:xfrm>
            <a:off x="3705225" y="2528888"/>
            <a:ext cx="1676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10011111</a:t>
            </a:r>
          </a:p>
        </p:txBody>
      </p:sp>
      <p:sp>
        <p:nvSpPr>
          <p:cNvPr id="105488" name="文本框 105487"/>
          <p:cNvSpPr txBox="1"/>
          <p:nvPr/>
        </p:nvSpPr>
        <p:spPr>
          <a:xfrm>
            <a:off x="3705225" y="2833688"/>
            <a:ext cx="1752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00100110</a:t>
            </a:r>
          </a:p>
        </p:txBody>
      </p:sp>
      <p:sp>
        <p:nvSpPr>
          <p:cNvPr id="105489" name="文本框 105488"/>
          <p:cNvSpPr txBox="1"/>
          <p:nvPr/>
        </p:nvSpPr>
        <p:spPr>
          <a:xfrm>
            <a:off x="3705225" y="3214688"/>
            <a:ext cx="1752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01001000</a:t>
            </a:r>
          </a:p>
        </p:txBody>
      </p:sp>
      <p:sp>
        <p:nvSpPr>
          <p:cNvPr id="105490" name="文本框 105489"/>
          <p:cNvSpPr txBox="1"/>
          <p:nvPr/>
        </p:nvSpPr>
        <p:spPr>
          <a:xfrm>
            <a:off x="1724025" y="1385888"/>
            <a:ext cx="1447800" cy="457200"/>
          </a:xfrm>
          <a:prstGeom prst="rect">
            <a:avLst/>
          </a:prstGeom>
          <a:noFill/>
          <a:ln w="12700">
            <a:noFill/>
          </a:ln>
        </p:spPr>
        <p:txBody>
          <a:bodyPr>
            <a:spAutoFit/>
          </a:bodyPr>
          <a:lstStyle/>
          <a:p>
            <a:pPr eaLnBrk="0" hangingPunct="0"/>
            <a:r>
              <a:rPr lang="zh-CN" altLang="en-US" b="1" dirty="0">
                <a:solidFill>
                  <a:srgbClr val="0000FF"/>
                </a:solidFill>
                <a:effectLst>
                  <a:outerShdw blurRad="38100" dist="38100" dir="2700000">
                    <a:srgbClr val="C0C0C0"/>
                  </a:outerShdw>
                </a:effectLst>
                <a:latin typeface="Times New Roman" panose="02020603050405020304" pitchFamily="18" charset="0"/>
              </a:rPr>
              <a:t>逻辑地址</a:t>
            </a:r>
          </a:p>
        </p:txBody>
      </p:sp>
      <p:sp>
        <p:nvSpPr>
          <p:cNvPr id="105491" name="文本框 105490"/>
          <p:cNvSpPr txBox="1"/>
          <p:nvPr/>
        </p:nvSpPr>
        <p:spPr>
          <a:xfrm>
            <a:off x="1422400" y="2066925"/>
            <a:ext cx="2209800" cy="396875"/>
          </a:xfrm>
          <a:prstGeom prst="rect">
            <a:avLst/>
          </a:prstGeom>
          <a:noFill/>
          <a:ln w="12700">
            <a:noFill/>
          </a:ln>
        </p:spPr>
        <p:txBody>
          <a:bodyPr>
            <a:spAutoFit/>
          </a:bodyPr>
          <a:lstStyle/>
          <a:p>
            <a:pPr eaLnBrk="0" hangingPunct="0"/>
            <a:r>
              <a:rPr lang="zh-CN" altLang="en-US" sz="2000" b="1" dirty="0">
                <a:solidFill>
                  <a:srgbClr val="000000"/>
                </a:solidFill>
                <a:effectLst>
                  <a:outerShdw blurRad="38100" dist="38100" dir="2700000">
                    <a:srgbClr val="C0C0C0"/>
                  </a:outerShdw>
                </a:effectLst>
                <a:latin typeface="Times New Roman" panose="02020603050405020304" pitchFamily="18" charset="0"/>
              </a:rPr>
              <a:t>段地址 </a:t>
            </a:r>
            <a:r>
              <a:rPr lang="en-US" altLang="zh-CN" sz="2000" b="1" dirty="0">
                <a:solidFill>
                  <a:srgbClr val="000000"/>
                </a:solidFill>
                <a:effectLst>
                  <a:outerShdw blurRad="38100" dist="38100" dir="2700000">
                    <a:srgbClr val="C0C0C0"/>
                  </a:outerShdw>
                </a:effectLst>
                <a:latin typeface="Times New Roman" panose="02020603050405020304" pitchFamily="18" charset="0"/>
              </a:rPr>
              <a:t>: </a:t>
            </a:r>
            <a:r>
              <a:rPr lang="zh-CN" altLang="en-US" sz="2000" b="1" dirty="0">
                <a:solidFill>
                  <a:srgbClr val="000000"/>
                </a:solidFill>
                <a:effectLst>
                  <a:outerShdw blurRad="38100" dist="38100" dir="2700000">
                    <a:srgbClr val="C0C0C0"/>
                  </a:outerShdw>
                </a:effectLst>
                <a:latin typeface="Times New Roman" panose="02020603050405020304" pitchFamily="18" charset="0"/>
              </a:rPr>
              <a:t>偏移地址</a:t>
            </a:r>
          </a:p>
        </p:txBody>
      </p:sp>
      <p:sp>
        <p:nvSpPr>
          <p:cNvPr id="105492" name="文本框 105491"/>
          <p:cNvSpPr txBox="1"/>
          <p:nvPr/>
        </p:nvSpPr>
        <p:spPr>
          <a:xfrm>
            <a:off x="1574800" y="2447925"/>
            <a:ext cx="2057400" cy="457200"/>
          </a:xfrm>
          <a:prstGeom prst="rect">
            <a:avLst/>
          </a:prstGeom>
          <a:noFill/>
          <a:ln w="12700">
            <a:noFill/>
          </a:ln>
        </p:spPr>
        <p:txBody>
          <a:bodyPr>
            <a:spAutoFit/>
          </a:bodyPr>
          <a:lstStyle/>
          <a:p>
            <a:pPr eaLnBrk="0" hangingPunct="0"/>
            <a:r>
              <a:rPr lang="en-US" altLang="zh-CN" b="1" dirty="0">
                <a:solidFill>
                  <a:srgbClr val="CC0000"/>
                </a:solidFill>
                <a:latin typeface="Times New Roman" panose="02020603050405020304" pitchFamily="18" charset="0"/>
              </a:rPr>
              <a:t> </a:t>
            </a:r>
            <a:r>
              <a:rPr lang="en-US" altLang="zh-CN" b="1">
                <a:solidFill>
                  <a:srgbClr val="CC0000"/>
                </a:solidFill>
                <a:latin typeface="Times New Roman" panose="02020603050405020304" pitchFamily="18" charset="0"/>
              </a:rPr>
              <a:t>1000</a:t>
            </a:r>
            <a:r>
              <a:rPr lang="en-US" altLang="zh-CN" b="1">
                <a:solidFill>
                  <a:srgbClr val="000000"/>
                </a:solidFill>
                <a:latin typeface="Times New Roman" panose="02020603050405020304" pitchFamily="18" charset="0"/>
              </a:rPr>
              <a:t> : </a:t>
            </a:r>
            <a:r>
              <a:rPr lang="en-US" altLang="zh-CN" b="1">
                <a:solidFill>
                  <a:srgbClr val="0000FF"/>
                </a:solidFill>
                <a:latin typeface="Times New Roman" panose="02020603050405020304" pitchFamily="18" charset="0"/>
              </a:rPr>
              <a:t>0000</a:t>
            </a:r>
            <a:r>
              <a:rPr lang="en-US" altLang="zh-CN" b="1">
                <a:solidFill>
                  <a:srgbClr val="000000"/>
                </a:solidFill>
                <a:latin typeface="Times New Roman" panose="02020603050405020304" pitchFamily="18" charset="0"/>
              </a:rPr>
              <a:t>H</a:t>
            </a:r>
          </a:p>
        </p:txBody>
      </p:sp>
      <p:sp>
        <p:nvSpPr>
          <p:cNvPr id="105493" name="文本框 105492"/>
          <p:cNvSpPr txBox="1"/>
          <p:nvPr/>
        </p:nvSpPr>
        <p:spPr>
          <a:xfrm>
            <a:off x="1574800" y="2905125"/>
            <a:ext cx="2057400" cy="457200"/>
          </a:xfrm>
          <a:prstGeom prst="rect">
            <a:avLst/>
          </a:prstGeom>
          <a:noFill/>
          <a:ln w="12700">
            <a:noFill/>
          </a:ln>
        </p:spPr>
        <p:txBody>
          <a:bodyPr>
            <a:spAutoFit/>
          </a:bodyPr>
          <a:lstStyle/>
          <a:p>
            <a:pPr eaLnBrk="0" hangingPunct="0"/>
            <a:r>
              <a:rPr lang="en-US" altLang="zh-CN" b="1" dirty="0">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1000 : 0001H</a:t>
            </a:r>
          </a:p>
        </p:txBody>
      </p:sp>
      <p:sp>
        <p:nvSpPr>
          <p:cNvPr id="105494" name="文本框 105493"/>
          <p:cNvSpPr txBox="1"/>
          <p:nvPr/>
        </p:nvSpPr>
        <p:spPr>
          <a:xfrm>
            <a:off x="1651000" y="3286125"/>
            <a:ext cx="19050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0002H</a:t>
            </a:r>
          </a:p>
        </p:txBody>
      </p:sp>
      <p:sp>
        <p:nvSpPr>
          <p:cNvPr id="105495" name="文本框 105494"/>
          <p:cNvSpPr txBox="1"/>
          <p:nvPr/>
        </p:nvSpPr>
        <p:spPr>
          <a:xfrm>
            <a:off x="1651000" y="3667125"/>
            <a:ext cx="19812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0003H</a:t>
            </a:r>
          </a:p>
        </p:txBody>
      </p:sp>
      <p:sp>
        <p:nvSpPr>
          <p:cNvPr id="105496" name="文本框 105495"/>
          <p:cNvSpPr txBox="1"/>
          <p:nvPr/>
        </p:nvSpPr>
        <p:spPr>
          <a:xfrm>
            <a:off x="1651000" y="4124325"/>
            <a:ext cx="19812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0004H</a:t>
            </a:r>
          </a:p>
        </p:txBody>
      </p:sp>
      <p:sp>
        <p:nvSpPr>
          <p:cNvPr id="105497" name="文本框 105496"/>
          <p:cNvSpPr txBox="1"/>
          <p:nvPr/>
        </p:nvSpPr>
        <p:spPr>
          <a:xfrm>
            <a:off x="1651000" y="4505325"/>
            <a:ext cx="19050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 : 0005H</a:t>
            </a:r>
          </a:p>
        </p:txBody>
      </p:sp>
      <p:sp>
        <p:nvSpPr>
          <p:cNvPr id="105498" name="文本框 105497"/>
          <p:cNvSpPr txBox="1"/>
          <p:nvPr/>
        </p:nvSpPr>
        <p:spPr>
          <a:xfrm>
            <a:off x="5457825" y="1462088"/>
            <a:ext cx="2057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zh-CN" altLang="en-US" b="1" dirty="0">
                <a:solidFill>
                  <a:srgbClr val="CC0000"/>
                </a:solidFill>
                <a:effectLst>
                  <a:outerShdw blurRad="38100" dist="38100" dir="2700000">
                    <a:srgbClr val="C0C0C0"/>
                  </a:outerShdw>
                </a:effectLst>
                <a:latin typeface="Times New Roman" panose="02020603050405020304" pitchFamily="18" charset="0"/>
              </a:rPr>
              <a:t>物理地址</a:t>
            </a:r>
          </a:p>
        </p:txBody>
      </p:sp>
      <p:sp>
        <p:nvSpPr>
          <p:cNvPr id="105499" name="文本框 105498"/>
          <p:cNvSpPr txBox="1"/>
          <p:nvPr/>
        </p:nvSpPr>
        <p:spPr>
          <a:xfrm>
            <a:off x="5538788" y="2443163"/>
            <a:ext cx="2057400" cy="457200"/>
          </a:xfrm>
          <a:prstGeom prst="rect">
            <a:avLst/>
          </a:prstGeom>
          <a:noFill/>
          <a:ln w="12700">
            <a:noFill/>
          </a:ln>
        </p:spPr>
        <p:txBody>
          <a:bodyPr>
            <a:spAutoFit/>
          </a:bodyPr>
          <a:lstStyle/>
          <a:p>
            <a:pPr eaLnBrk="0" hangingPunct="0"/>
            <a:r>
              <a:rPr lang="en-US" altLang="zh-CN" b="1">
                <a:solidFill>
                  <a:schemeClr val="tx2"/>
                </a:solidFill>
                <a:latin typeface="Times New Roman" panose="02020603050405020304" pitchFamily="18" charset="0"/>
              </a:rPr>
              <a:t>10000</a:t>
            </a:r>
            <a:r>
              <a:rPr lang="en-US" altLang="zh-CN" b="1">
                <a:solidFill>
                  <a:srgbClr val="000000"/>
                </a:solidFill>
                <a:latin typeface="Times New Roman" panose="02020603050405020304" pitchFamily="18" charset="0"/>
              </a:rPr>
              <a:t>H</a:t>
            </a:r>
          </a:p>
        </p:txBody>
      </p:sp>
      <p:sp>
        <p:nvSpPr>
          <p:cNvPr id="105500" name="文本框 105499"/>
          <p:cNvSpPr txBox="1"/>
          <p:nvPr/>
        </p:nvSpPr>
        <p:spPr>
          <a:xfrm>
            <a:off x="5538788" y="2874963"/>
            <a:ext cx="17526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10001H</a:t>
            </a:r>
          </a:p>
        </p:txBody>
      </p:sp>
      <p:sp>
        <p:nvSpPr>
          <p:cNvPr id="105501" name="文本框 105500"/>
          <p:cNvSpPr txBox="1"/>
          <p:nvPr/>
        </p:nvSpPr>
        <p:spPr>
          <a:xfrm>
            <a:off x="5534025" y="3290888"/>
            <a:ext cx="16002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10002H</a:t>
            </a:r>
          </a:p>
        </p:txBody>
      </p:sp>
      <p:sp>
        <p:nvSpPr>
          <p:cNvPr id="105502" name="文本框 105501"/>
          <p:cNvSpPr txBox="1"/>
          <p:nvPr/>
        </p:nvSpPr>
        <p:spPr>
          <a:xfrm>
            <a:off x="5534025" y="3671888"/>
            <a:ext cx="12954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10003H</a:t>
            </a:r>
          </a:p>
        </p:txBody>
      </p:sp>
      <p:sp>
        <p:nvSpPr>
          <p:cNvPr id="105503" name="文本框 105502"/>
          <p:cNvSpPr txBox="1"/>
          <p:nvPr/>
        </p:nvSpPr>
        <p:spPr>
          <a:xfrm>
            <a:off x="5457825" y="4052888"/>
            <a:ext cx="1371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b="1">
                <a:solidFill>
                  <a:srgbClr val="000000"/>
                </a:solidFill>
                <a:latin typeface="Times New Roman" panose="02020603050405020304" pitchFamily="18" charset="0"/>
              </a:rPr>
              <a:t>10004H</a:t>
            </a:r>
          </a:p>
        </p:txBody>
      </p:sp>
      <p:sp>
        <p:nvSpPr>
          <p:cNvPr id="105504" name="文本框 105503"/>
          <p:cNvSpPr txBox="1"/>
          <p:nvPr/>
        </p:nvSpPr>
        <p:spPr>
          <a:xfrm>
            <a:off x="5534025" y="4433888"/>
            <a:ext cx="1447800" cy="457200"/>
          </a:xfrm>
          <a:prstGeom prst="rect">
            <a:avLst/>
          </a:prstGeom>
          <a:noFill/>
          <a:ln w="12700">
            <a:noFill/>
          </a:ln>
        </p:spPr>
        <p:txBody>
          <a:bodyPr>
            <a:spAutoFit/>
          </a:bodyPr>
          <a:lstStyle/>
          <a:p>
            <a:pPr eaLnBrk="0" hangingPunct="0"/>
            <a:r>
              <a:rPr lang="en-US" altLang="zh-CN" b="1">
                <a:solidFill>
                  <a:srgbClr val="000000"/>
                </a:solidFill>
                <a:latin typeface="Times New Roman" panose="02020603050405020304" pitchFamily="18" charset="0"/>
              </a:rPr>
              <a:t>10005H</a:t>
            </a:r>
          </a:p>
        </p:txBody>
      </p:sp>
      <p:sp>
        <p:nvSpPr>
          <p:cNvPr id="105505" name="文本框 105504"/>
          <p:cNvSpPr txBox="1"/>
          <p:nvPr/>
        </p:nvSpPr>
        <p:spPr>
          <a:xfrm>
            <a:off x="3705225" y="3671888"/>
            <a:ext cx="1676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10000011</a:t>
            </a:r>
          </a:p>
        </p:txBody>
      </p:sp>
      <p:sp>
        <p:nvSpPr>
          <p:cNvPr id="105506" name="文本框 105505"/>
          <p:cNvSpPr txBox="1"/>
          <p:nvPr/>
        </p:nvSpPr>
        <p:spPr>
          <a:xfrm>
            <a:off x="3705225" y="4052888"/>
            <a:ext cx="16764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01011100</a:t>
            </a:r>
          </a:p>
        </p:txBody>
      </p:sp>
      <p:sp>
        <p:nvSpPr>
          <p:cNvPr id="105507" name="文本框 105506"/>
          <p:cNvSpPr txBox="1"/>
          <p:nvPr/>
        </p:nvSpPr>
        <p:spPr>
          <a:xfrm>
            <a:off x="3705225" y="4433888"/>
            <a:ext cx="1752600" cy="457200"/>
          </a:xfrm>
          <a:prstGeom prst="rect">
            <a:avLst/>
          </a:prstGeom>
          <a:noFill/>
          <a:ln w="12700">
            <a:noFill/>
          </a:ln>
        </p:spPr>
        <p:txBody>
          <a:bodyPr>
            <a:spAutoFit/>
          </a:bodyPr>
          <a:lstStyle/>
          <a:p>
            <a:pPr eaLnBrk="0" hangingPunct="0"/>
            <a:r>
              <a:rPr lang="en-US" altLang="zh-CN" dirty="0">
                <a:solidFill>
                  <a:srgbClr val="000000"/>
                </a:solidFill>
                <a:latin typeface="Times New Roman" panose="02020603050405020304" pitchFamily="18" charset="0"/>
              </a:rPr>
              <a:t>  </a:t>
            </a:r>
            <a:r>
              <a:rPr lang="en-US" altLang="zh-CN">
                <a:solidFill>
                  <a:srgbClr val="000000"/>
                </a:solidFill>
                <a:latin typeface="Times New Roman" panose="02020603050405020304" pitchFamily="18" charset="0"/>
              </a:rPr>
              <a:t>10100010</a:t>
            </a:r>
          </a:p>
        </p:txBody>
      </p:sp>
      <p:sp>
        <p:nvSpPr>
          <p:cNvPr id="105508" name="文本框 105507"/>
          <p:cNvSpPr txBox="1"/>
          <p:nvPr/>
        </p:nvSpPr>
        <p:spPr>
          <a:xfrm>
            <a:off x="661988" y="5337212"/>
            <a:ext cx="7815262" cy="830997"/>
          </a:xfrm>
          <a:prstGeom prst="rect">
            <a:avLst/>
          </a:prstGeom>
          <a:noFill/>
          <a:ln w="12700">
            <a:noFill/>
          </a:ln>
        </p:spPr>
        <p:txBody>
          <a:bodyPr>
            <a:spAutoFit/>
          </a:bodyPr>
          <a:lstStyle/>
          <a:p>
            <a:pPr eaLnBrk="0" hangingPunct="0"/>
            <a:r>
              <a:rPr lang="zh-CN" altLang="en-US" b="0" dirty="0">
                <a:solidFill>
                  <a:srgbClr val="000000"/>
                </a:solidFill>
                <a:latin typeface="+mn-lt"/>
                <a:ea typeface="华文新魏" panose="02010800040101010101" pitchFamily="2" charset="-122"/>
              </a:rPr>
              <a:t>字节内容：（</a:t>
            </a:r>
            <a:r>
              <a:rPr lang="en-US" altLang="zh-CN" b="0" dirty="0">
                <a:solidFill>
                  <a:srgbClr val="000000"/>
                </a:solidFill>
                <a:latin typeface="+mn-lt"/>
                <a:ea typeface="华文新魏" panose="02010800040101010101" pitchFamily="2" charset="-122"/>
              </a:rPr>
              <a:t>10000H</a:t>
            </a:r>
            <a:r>
              <a:rPr lang="zh-CN" altLang="en-US" b="0" dirty="0">
                <a:solidFill>
                  <a:srgbClr val="000000"/>
                </a:solidFill>
                <a:latin typeface="+mn-lt"/>
                <a:ea typeface="华文新魏" panose="02010800040101010101" pitchFamily="2" charset="-122"/>
              </a:rPr>
              <a:t>）＝</a:t>
            </a:r>
            <a:r>
              <a:rPr lang="en-US" altLang="zh-CN" b="0" dirty="0">
                <a:solidFill>
                  <a:srgbClr val="000000"/>
                </a:solidFill>
                <a:latin typeface="+mn-lt"/>
              </a:rPr>
              <a:t>9FH</a:t>
            </a:r>
            <a:r>
              <a:rPr lang="zh-CN" altLang="en-US" b="0" dirty="0">
                <a:solidFill>
                  <a:srgbClr val="000000"/>
                </a:solidFill>
                <a:latin typeface="+mn-lt"/>
              </a:rPr>
              <a:t>； </a:t>
            </a:r>
            <a:r>
              <a:rPr lang="en-US" altLang="zh-CN" b="0" dirty="0">
                <a:solidFill>
                  <a:srgbClr val="000000"/>
                </a:solidFill>
                <a:latin typeface="+mn-lt"/>
              </a:rPr>
              <a:t>	</a:t>
            </a:r>
            <a:r>
              <a:rPr lang="zh-CN" altLang="en-US" b="0" dirty="0">
                <a:solidFill>
                  <a:srgbClr val="000000"/>
                </a:solidFill>
                <a:latin typeface="+mn-lt"/>
                <a:ea typeface="华文新魏" panose="02010800040101010101" pitchFamily="2" charset="-122"/>
              </a:rPr>
              <a:t>（</a:t>
            </a:r>
            <a:r>
              <a:rPr lang="en-US" altLang="zh-CN" b="0" dirty="0">
                <a:solidFill>
                  <a:srgbClr val="000000"/>
                </a:solidFill>
                <a:latin typeface="+mn-lt"/>
                <a:ea typeface="华文新魏" panose="02010800040101010101" pitchFamily="2" charset="-122"/>
              </a:rPr>
              <a:t>10001H</a:t>
            </a:r>
            <a:r>
              <a:rPr lang="zh-CN" altLang="en-US" b="0" dirty="0">
                <a:solidFill>
                  <a:srgbClr val="000000"/>
                </a:solidFill>
                <a:latin typeface="+mn-lt"/>
                <a:ea typeface="华文新魏" panose="02010800040101010101" pitchFamily="2" charset="-122"/>
              </a:rPr>
              <a:t>）＝</a:t>
            </a:r>
            <a:r>
              <a:rPr lang="en-US" altLang="zh-CN" b="0" dirty="0">
                <a:solidFill>
                  <a:srgbClr val="000000"/>
                </a:solidFill>
                <a:latin typeface="+mn-lt"/>
              </a:rPr>
              <a:t>26H</a:t>
            </a:r>
            <a:r>
              <a:rPr lang="zh-CN" altLang="en-US" b="0" dirty="0">
                <a:solidFill>
                  <a:srgbClr val="000000"/>
                </a:solidFill>
                <a:latin typeface="+mn-lt"/>
              </a:rPr>
              <a:t>；</a:t>
            </a:r>
            <a:endParaRPr lang="zh-CN" altLang="en-US" b="0" dirty="0">
              <a:solidFill>
                <a:srgbClr val="000000"/>
              </a:solidFill>
              <a:latin typeface="+mn-lt"/>
              <a:ea typeface="华文新魏" panose="02010800040101010101" pitchFamily="2" charset="-122"/>
            </a:endParaRPr>
          </a:p>
          <a:p>
            <a:pPr eaLnBrk="0" hangingPunct="0"/>
            <a:r>
              <a:rPr lang="zh-CN" altLang="en-US" b="0" dirty="0">
                <a:solidFill>
                  <a:srgbClr val="000000"/>
                </a:solidFill>
                <a:latin typeface="+mn-lt"/>
                <a:ea typeface="华文新魏" panose="02010800040101010101" pitchFamily="2" charset="-122"/>
              </a:rPr>
              <a:t>字内容    ：（</a:t>
            </a:r>
            <a:r>
              <a:rPr lang="en-US" altLang="zh-CN" b="0" dirty="0">
                <a:solidFill>
                  <a:srgbClr val="000000"/>
                </a:solidFill>
                <a:latin typeface="+mn-lt"/>
                <a:ea typeface="华文新魏" panose="02010800040101010101" pitchFamily="2" charset="-122"/>
              </a:rPr>
              <a:t>10000H</a:t>
            </a:r>
            <a:r>
              <a:rPr lang="zh-CN" altLang="en-US" b="0" dirty="0">
                <a:solidFill>
                  <a:srgbClr val="000000"/>
                </a:solidFill>
                <a:latin typeface="+mn-lt"/>
                <a:ea typeface="华文新魏" panose="02010800040101010101" pitchFamily="2" charset="-122"/>
              </a:rPr>
              <a:t>）＝</a:t>
            </a:r>
            <a:r>
              <a:rPr lang="en-US" altLang="zh-CN" b="0" dirty="0">
                <a:solidFill>
                  <a:srgbClr val="000000"/>
                </a:solidFill>
                <a:latin typeface="+mn-lt"/>
              </a:rPr>
              <a:t> 269FH</a:t>
            </a:r>
            <a:r>
              <a:rPr lang="zh-CN" altLang="en-US" b="0" dirty="0">
                <a:solidFill>
                  <a:srgbClr val="000000"/>
                </a:solidFill>
                <a:latin typeface="+mn-lt"/>
              </a:rPr>
              <a:t>；</a:t>
            </a:r>
            <a:r>
              <a:rPr lang="zh-CN" altLang="en-US" b="0" dirty="0">
                <a:solidFill>
                  <a:srgbClr val="000000"/>
                </a:solidFill>
                <a:latin typeface="+mn-lt"/>
                <a:ea typeface="华文新魏" panose="02010800040101010101" pitchFamily="2" charset="-122"/>
              </a:rPr>
              <a:t>（</a:t>
            </a:r>
            <a:r>
              <a:rPr lang="en-US" altLang="zh-CN" b="0" dirty="0">
                <a:solidFill>
                  <a:srgbClr val="000000"/>
                </a:solidFill>
                <a:latin typeface="+mn-lt"/>
                <a:ea typeface="华文新魏" panose="02010800040101010101" pitchFamily="2" charset="-122"/>
              </a:rPr>
              <a:t>10001H</a:t>
            </a:r>
            <a:r>
              <a:rPr lang="zh-CN" altLang="en-US" b="0" dirty="0">
                <a:solidFill>
                  <a:srgbClr val="000000"/>
                </a:solidFill>
                <a:latin typeface="+mn-lt"/>
                <a:ea typeface="华文新魏" panose="02010800040101010101" pitchFamily="2" charset="-122"/>
              </a:rPr>
              <a:t>）＝</a:t>
            </a:r>
            <a:r>
              <a:rPr lang="en-US" altLang="zh-CN" b="0" dirty="0">
                <a:solidFill>
                  <a:srgbClr val="000000"/>
                </a:solidFill>
                <a:latin typeface="+mn-lt"/>
                <a:ea typeface="华文新魏" panose="02010800040101010101" pitchFamily="2" charset="-122"/>
              </a:rPr>
              <a:t>4826H</a:t>
            </a:r>
            <a:endParaRPr lang="zh-CN" altLang="en-US" sz="1800" b="1" dirty="0">
              <a:solidFill>
                <a:srgbClr val="000000"/>
              </a:solidFill>
              <a:latin typeface="+mn-lt"/>
              <a:ea typeface="华文新魏" panose="02010800040101010101" pitchFamily="2" charset="-122"/>
            </a:endParaRPr>
          </a:p>
        </p:txBody>
      </p:sp>
      <p:sp>
        <p:nvSpPr>
          <p:cNvPr id="105509" name="文本框 105508"/>
          <p:cNvSpPr txBox="1"/>
          <p:nvPr/>
        </p:nvSpPr>
        <p:spPr>
          <a:xfrm>
            <a:off x="5769292" y="6143804"/>
            <a:ext cx="2286000" cy="457200"/>
          </a:xfrm>
          <a:prstGeom prst="rect">
            <a:avLst/>
          </a:prstGeom>
          <a:solidFill>
            <a:srgbClr val="CCFFFF"/>
          </a:solidFill>
          <a:ln w="12700">
            <a:noFill/>
          </a:ln>
        </p:spPr>
        <p:txBody>
          <a:bodyPr>
            <a:spAutoFit/>
          </a:bodyPr>
          <a:lstStyle/>
          <a:p>
            <a:pPr eaLnBrk="0" hangingPunct="0"/>
            <a:r>
              <a:rPr lang="zh-CN" altLang="en-US" b="1" dirty="0">
                <a:solidFill>
                  <a:srgbClr val="CC0000"/>
                </a:solidFill>
                <a:latin typeface="Times New Roman" panose="02020603050405020304" pitchFamily="18" charset="0"/>
                <a:ea typeface="华文新魏" panose="02010800040101010101" pitchFamily="2" charset="-122"/>
              </a:rPr>
              <a:t>访问两次内存</a:t>
            </a:r>
          </a:p>
        </p:txBody>
      </p:sp>
      <p:sp>
        <p:nvSpPr>
          <p:cNvPr id="4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文本框 105475"/>
          <p:cNvSpPr txBox="1"/>
          <p:nvPr/>
        </p:nvSpPr>
        <p:spPr>
          <a:xfrm>
            <a:off x="1112831" y="1052736"/>
            <a:ext cx="6918337" cy="461665"/>
          </a:xfrm>
          <a:prstGeom prst="rect">
            <a:avLst/>
          </a:prstGeom>
          <a:noFill/>
          <a:ln w="12700">
            <a:noFill/>
          </a:ln>
        </p:spPr>
        <p:txBody>
          <a:bodyPr wrap="square">
            <a:spAutoFit/>
          </a:bodyPr>
          <a:lstStyle/>
          <a:p>
            <a:pPr algn="ctr" eaLnBrk="0" hangingPunct="0"/>
            <a:r>
              <a:rPr lang="zh-CN" altLang="en-US" b="1" dirty="0">
                <a:solidFill>
                  <a:srgbClr val="000000"/>
                </a:solidFill>
                <a:latin typeface="Times New Roman" panose="02020603050405020304" pitchFamily="18" charset="0"/>
                <a:ea typeface="华文新魏" panose="02010800040101010101" pitchFamily="2" charset="-122"/>
              </a:rPr>
              <a:t>段寄存器和存放偏移地址的寄存器之间的默认组合</a:t>
            </a:r>
            <a:endParaRPr lang="zh-CN" altLang="en-US" dirty="0">
              <a:solidFill>
                <a:srgbClr val="000000"/>
              </a:solidFill>
              <a:latin typeface="Times New Roman" panose="02020603050405020304" pitchFamily="18" charset="0"/>
              <a:ea typeface="华文新魏" panose="02010800040101010101" pitchFamily="2" charset="-122"/>
            </a:endParaRPr>
          </a:p>
        </p:txBody>
      </p:sp>
      <p:sp>
        <p:nvSpPr>
          <p:cNvPr id="105508" name="文本框 105507"/>
          <p:cNvSpPr txBox="1"/>
          <p:nvPr/>
        </p:nvSpPr>
        <p:spPr>
          <a:xfrm>
            <a:off x="1403648" y="1880828"/>
            <a:ext cx="6454691" cy="1477328"/>
          </a:xfrm>
          <a:prstGeom prst="rect">
            <a:avLst/>
          </a:prstGeom>
          <a:noFill/>
          <a:ln w="12700">
            <a:solidFill>
              <a:srgbClr val="3333FF"/>
            </a:solidFill>
          </a:ln>
        </p:spPr>
        <p:txBody>
          <a:bodyPr wrap="square">
            <a:spAutoFit/>
          </a:bodyPr>
          <a:lstStyle/>
          <a:p>
            <a:pPr eaLnBrk="0" hangingPunct="0"/>
            <a:r>
              <a:rPr lang="zh-CN" altLang="en-US" sz="1800" b="0" dirty="0">
                <a:solidFill>
                  <a:srgbClr val="000000"/>
                </a:solidFill>
                <a:latin typeface="SimSun" panose="02010600030101010101" pitchFamily="2" charset="-122"/>
                <a:ea typeface="SimSun" panose="02010600030101010101" pitchFamily="2" charset="-122"/>
              </a:rPr>
              <a:t>段寄存器                      偏移地址寄存器</a:t>
            </a:r>
            <a:endParaRPr lang="en-US" altLang="zh-CN" sz="1800" b="0" dirty="0">
              <a:solidFill>
                <a:srgbClr val="000000"/>
              </a:solidFill>
              <a:latin typeface="SimSun" panose="02010600030101010101" pitchFamily="2" charset="-122"/>
              <a:ea typeface="SimSun" panose="02010600030101010101" pitchFamily="2" charset="-122"/>
            </a:endParaRPr>
          </a:p>
          <a:p>
            <a:pPr eaLnBrk="0" hangingPunct="0"/>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CS</a:t>
            </a:r>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IP</a:t>
            </a:r>
          </a:p>
          <a:p>
            <a:pPr eaLnBrk="0" hangingPunct="0"/>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SS</a:t>
            </a:r>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SP</a:t>
            </a:r>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or</a:t>
            </a:r>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BP</a:t>
            </a:r>
          </a:p>
          <a:p>
            <a:pPr eaLnBrk="0" hangingPunct="0"/>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DS</a:t>
            </a:r>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BX</a:t>
            </a:r>
            <a:r>
              <a:rPr lang="zh-CN" altLang="en-US" sz="1800" b="0" dirty="0">
                <a:solidFill>
                  <a:srgbClr val="000000"/>
                </a:solidFill>
                <a:latin typeface="SimSun" panose="02010600030101010101" pitchFamily="2" charset="-122"/>
                <a:ea typeface="SimSun" panose="02010600030101010101" pitchFamily="2" charset="-122"/>
              </a:rPr>
              <a:t>、</a:t>
            </a:r>
            <a:r>
              <a:rPr lang="en-US" altLang="zh-CN" sz="1800" b="0" dirty="0">
                <a:solidFill>
                  <a:srgbClr val="000000"/>
                </a:solidFill>
                <a:latin typeface="SimSun" panose="02010600030101010101" pitchFamily="2" charset="-122"/>
                <a:ea typeface="SimSun" panose="02010600030101010101" pitchFamily="2" charset="-122"/>
              </a:rPr>
              <a:t>DI</a:t>
            </a:r>
            <a:r>
              <a:rPr lang="zh-CN" altLang="en-US" sz="1800" b="0" dirty="0">
                <a:solidFill>
                  <a:srgbClr val="000000"/>
                </a:solidFill>
                <a:latin typeface="SimSun" panose="02010600030101010101" pitchFamily="2" charset="-122"/>
                <a:ea typeface="SimSun" panose="02010600030101010101" pitchFamily="2" charset="-122"/>
              </a:rPr>
              <a:t>、</a:t>
            </a:r>
            <a:r>
              <a:rPr lang="en-US" altLang="zh-CN" sz="1800" b="0" dirty="0">
                <a:solidFill>
                  <a:srgbClr val="000000"/>
                </a:solidFill>
                <a:latin typeface="SimSun" panose="02010600030101010101" pitchFamily="2" charset="-122"/>
                <a:ea typeface="SimSun" panose="02010600030101010101" pitchFamily="2" charset="-122"/>
              </a:rPr>
              <a:t>SI</a:t>
            </a:r>
            <a:r>
              <a:rPr lang="zh-CN" altLang="en-US" sz="1800" b="0" dirty="0">
                <a:solidFill>
                  <a:srgbClr val="000000"/>
                </a:solidFill>
                <a:latin typeface="SimSun" panose="02010600030101010101" pitchFamily="2" charset="-122"/>
                <a:ea typeface="SimSun" panose="02010600030101010101" pitchFamily="2" charset="-122"/>
              </a:rPr>
              <a:t>或一个</a:t>
            </a:r>
            <a:r>
              <a:rPr lang="en-US" altLang="zh-CN" sz="1800" b="0" dirty="0">
                <a:solidFill>
                  <a:srgbClr val="000000"/>
                </a:solidFill>
                <a:latin typeface="SimSun" panose="02010600030101010101" pitchFamily="2" charset="-122"/>
                <a:ea typeface="SimSun" panose="02010600030101010101" pitchFamily="2" charset="-122"/>
              </a:rPr>
              <a:t>16</a:t>
            </a:r>
            <a:r>
              <a:rPr lang="zh-CN" altLang="en-US" sz="1800" b="0" dirty="0">
                <a:solidFill>
                  <a:srgbClr val="000000"/>
                </a:solidFill>
                <a:latin typeface="SimSun" panose="02010600030101010101" pitchFamily="2" charset="-122"/>
                <a:ea typeface="SimSun" panose="02010600030101010101" pitchFamily="2" charset="-122"/>
              </a:rPr>
              <a:t>位数</a:t>
            </a:r>
            <a:endParaRPr lang="en-US" altLang="zh-CN" sz="1800" b="0" dirty="0">
              <a:solidFill>
                <a:srgbClr val="000000"/>
              </a:solidFill>
              <a:latin typeface="SimSun" panose="02010600030101010101" pitchFamily="2" charset="-122"/>
              <a:ea typeface="SimSun" panose="02010600030101010101" pitchFamily="2" charset="-122"/>
            </a:endParaRPr>
          </a:p>
          <a:p>
            <a:pPr eaLnBrk="0" hangingPunct="0"/>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ES</a:t>
            </a:r>
            <a:r>
              <a:rPr lang="zh-CN" altLang="en-US" sz="1800" b="0" dirty="0">
                <a:solidFill>
                  <a:srgbClr val="000000"/>
                </a:solidFill>
                <a:latin typeface="SimSun" panose="02010600030101010101" pitchFamily="2" charset="-122"/>
                <a:ea typeface="SimSun" panose="02010600030101010101" pitchFamily="2" charset="-122"/>
              </a:rPr>
              <a:t>                           </a:t>
            </a:r>
            <a:r>
              <a:rPr lang="en-US" altLang="zh-CN" sz="1800" b="0" dirty="0">
                <a:solidFill>
                  <a:srgbClr val="000000"/>
                </a:solidFill>
                <a:latin typeface="SimSun" panose="02010600030101010101" pitchFamily="2" charset="-122"/>
                <a:ea typeface="SimSun" panose="02010600030101010101" pitchFamily="2" charset="-122"/>
              </a:rPr>
              <a:t>DI(</a:t>
            </a:r>
            <a:r>
              <a:rPr lang="zh-CN" altLang="en-US" sz="1800" b="0" dirty="0">
                <a:solidFill>
                  <a:srgbClr val="000000"/>
                </a:solidFill>
                <a:latin typeface="SimSun" panose="02010600030101010101" pitchFamily="2" charset="-122"/>
                <a:ea typeface="SimSun" panose="02010600030101010101" pitchFamily="2" charset="-122"/>
              </a:rPr>
              <a:t>用于串指令</a:t>
            </a:r>
            <a:r>
              <a:rPr lang="en-US" altLang="zh-CN" sz="1800" b="0" dirty="0">
                <a:solidFill>
                  <a:srgbClr val="000000"/>
                </a:solidFill>
                <a:latin typeface="SimSun" panose="02010600030101010101" pitchFamily="2" charset="-122"/>
                <a:ea typeface="SimSun" panose="02010600030101010101" pitchFamily="2" charset="-122"/>
              </a:rPr>
              <a:t>)</a:t>
            </a:r>
            <a:endParaRPr lang="zh-CN" altLang="en-US" sz="1800" b="1" dirty="0">
              <a:solidFill>
                <a:srgbClr val="000000"/>
              </a:solidFill>
              <a:latin typeface="SimSun" panose="02010600030101010101" pitchFamily="2" charset="-122"/>
              <a:ea typeface="SimSun" panose="02010600030101010101" pitchFamily="2" charset="-122"/>
            </a:endParaRPr>
          </a:p>
        </p:txBody>
      </p:sp>
      <p:sp>
        <p:nvSpPr>
          <p:cNvPr id="43"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extLst>
      <p:ext uri="{BB962C8B-B14F-4D97-AF65-F5344CB8AC3E}">
        <p14:creationId xmlns:p14="http://schemas.microsoft.com/office/powerpoint/2010/main" val="367057447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668" y="1654944"/>
            <a:ext cx="6420099" cy="366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矩形 116740"/>
          <p:cNvSpPr/>
          <p:nvPr/>
        </p:nvSpPr>
        <p:spPr>
          <a:xfrm>
            <a:off x="614363" y="1124744"/>
            <a:ext cx="8094662" cy="5472112"/>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r>
              <a:rPr lang="en-US" altLang="zh-CN" sz="2800" b="1" dirty="0">
                <a:solidFill>
                  <a:schemeClr val="tx2"/>
                </a:solidFill>
                <a:latin typeface="宋体" panose="02010600030101010101" pitchFamily="2" charset="-122"/>
              </a:rPr>
              <a:t>1MB</a:t>
            </a:r>
            <a:r>
              <a:rPr lang="zh-CN" altLang="en-US" sz="2800" b="1" dirty="0">
                <a:solidFill>
                  <a:schemeClr val="tx2"/>
                </a:solidFill>
                <a:latin typeface="宋体" panose="02010600030101010101" pitchFamily="2" charset="-122"/>
              </a:rPr>
              <a:t>空间最多能分成多少个段？</a:t>
            </a:r>
          </a:p>
          <a:p>
            <a:pPr lvl="1"/>
            <a:r>
              <a:rPr lang="zh-CN" altLang="en-US" b="1" dirty="0">
                <a:latin typeface="宋体" panose="02010600030101010101" pitchFamily="2" charset="-122"/>
              </a:rPr>
              <a:t>每隔</a:t>
            </a:r>
            <a:r>
              <a:rPr lang="en-US" altLang="zh-CN" b="1" dirty="0">
                <a:latin typeface="宋体" panose="02010600030101010101" pitchFamily="2" charset="-122"/>
              </a:rPr>
              <a:t>16</a:t>
            </a:r>
            <a:r>
              <a:rPr lang="zh-CN" altLang="en-US" b="1" dirty="0">
                <a:latin typeface="宋体" panose="02010600030101010101" pitchFamily="2" charset="-122"/>
              </a:rPr>
              <a:t>个存储单元就可以开始一个段</a:t>
            </a:r>
          </a:p>
          <a:p>
            <a:pPr lvl="1"/>
            <a:r>
              <a:rPr lang="zh-CN" altLang="en-US" b="1" dirty="0">
                <a:latin typeface="宋体" panose="02010600030101010101" pitchFamily="2" charset="-122"/>
              </a:rPr>
              <a:t>所以</a:t>
            </a:r>
            <a:r>
              <a:rPr lang="en-US" altLang="zh-CN" b="1" dirty="0">
                <a:latin typeface="宋体" panose="02010600030101010101" pitchFamily="2" charset="-122"/>
              </a:rPr>
              <a:t>1MB</a:t>
            </a:r>
            <a:r>
              <a:rPr lang="zh-CN" altLang="en-US" b="1" dirty="0">
                <a:latin typeface="宋体" panose="02010600030101010101" pitchFamily="2" charset="-122"/>
              </a:rPr>
              <a:t>最多可以有：</a:t>
            </a:r>
          </a:p>
          <a:p>
            <a:pPr lvl="0" algn="ctr">
              <a:buNone/>
            </a:pPr>
            <a:r>
              <a:rPr lang="en-US" altLang="zh-CN" sz="2800" b="1" dirty="0">
                <a:latin typeface="宋体" panose="02010600030101010101" pitchFamily="2" charset="-122"/>
              </a:rPr>
              <a:t>2</a:t>
            </a:r>
            <a:r>
              <a:rPr lang="en-US" altLang="zh-CN" sz="2800" b="1" baseline="30000" dirty="0">
                <a:latin typeface="宋体" panose="02010600030101010101" pitchFamily="2" charset="-122"/>
              </a:rPr>
              <a:t>20</a:t>
            </a:r>
            <a:r>
              <a:rPr lang="en-US" altLang="zh-CN" sz="2800" b="1" dirty="0">
                <a:latin typeface="宋体" panose="02010600030101010101" pitchFamily="2" charset="-122"/>
              </a:rPr>
              <a:t>÷16</a:t>
            </a:r>
            <a:r>
              <a:rPr lang="zh-CN" altLang="en-US" sz="2800" b="1" dirty="0">
                <a:latin typeface="宋体" panose="02010600030101010101" pitchFamily="2" charset="-122"/>
              </a:rPr>
              <a:t>＝</a:t>
            </a:r>
            <a:r>
              <a:rPr lang="en-US" altLang="zh-CN" sz="2800" b="1" dirty="0">
                <a:latin typeface="宋体" panose="02010600030101010101" pitchFamily="2" charset="-122"/>
              </a:rPr>
              <a:t>2</a:t>
            </a:r>
            <a:r>
              <a:rPr lang="en-US" altLang="zh-CN" sz="2800" b="1" baseline="30000" dirty="0">
                <a:latin typeface="宋体" panose="02010600030101010101" pitchFamily="2" charset="-122"/>
              </a:rPr>
              <a:t>16</a:t>
            </a:r>
            <a:r>
              <a:rPr lang="zh-CN" altLang="en-US" sz="2800" b="1" dirty="0">
                <a:latin typeface="宋体" panose="02010600030101010101" pitchFamily="2" charset="-122"/>
              </a:rPr>
              <a:t>＝</a:t>
            </a:r>
            <a:r>
              <a:rPr lang="en-US" altLang="zh-CN" sz="2800" b="1" dirty="0">
                <a:latin typeface="宋体" panose="02010600030101010101" pitchFamily="2" charset="-122"/>
              </a:rPr>
              <a:t>64K </a:t>
            </a:r>
            <a:r>
              <a:rPr lang="zh-CN" altLang="en-US" sz="2800" b="1" dirty="0">
                <a:latin typeface="宋体" panose="02010600030101010101" pitchFamily="2" charset="-122"/>
              </a:rPr>
              <a:t>个段</a:t>
            </a:r>
            <a:endParaRPr lang="en-US" altLang="zh-CN" sz="2800" b="1" dirty="0">
              <a:latin typeface="宋体" panose="02010600030101010101" pitchFamily="2" charset="-122"/>
            </a:endParaRPr>
          </a:p>
          <a:p>
            <a:pPr lvl="0" algn="ctr">
              <a:buNone/>
            </a:pPr>
            <a:endParaRPr lang="zh-CN" altLang="en-US" sz="2800" b="1" dirty="0">
              <a:latin typeface="宋体" panose="02010600030101010101" pitchFamily="2" charset="-122"/>
            </a:endParaRPr>
          </a:p>
          <a:p>
            <a:pPr lvl="0"/>
            <a:r>
              <a:rPr lang="en-US" altLang="zh-CN" sz="2800" b="1" dirty="0">
                <a:solidFill>
                  <a:schemeClr val="tx2"/>
                </a:solidFill>
                <a:latin typeface="宋体" panose="02010600030101010101" pitchFamily="2" charset="-122"/>
              </a:rPr>
              <a:t>1MB</a:t>
            </a:r>
            <a:r>
              <a:rPr lang="zh-CN" altLang="en-US" sz="2800" b="1" dirty="0">
                <a:solidFill>
                  <a:schemeClr val="tx2"/>
                </a:solidFill>
                <a:latin typeface="宋体" panose="02010600030101010101" pitchFamily="2" charset="-122"/>
              </a:rPr>
              <a:t>空间最少能分成多少个段？</a:t>
            </a:r>
          </a:p>
          <a:p>
            <a:pPr lvl="1"/>
            <a:r>
              <a:rPr lang="zh-CN" altLang="en-US" b="1" dirty="0">
                <a:latin typeface="宋体" panose="02010600030101010101" pitchFamily="2" charset="-122"/>
              </a:rPr>
              <a:t>每隔</a:t>
            </a:r>
            <a:r>
              <a:rPr lang="en-US" altLang="zh-CN" b="1" dirty="0">
                <a:latin typeface="宋体" panose="02010600030101010101" pitchFamily="2" charset="-122"/>
              </a:rPr>
              <a:t>64K</a:t>
            </a:r>
            <a:r>
              <a:rPr lang="zh-CN" altLang="en-US" b="1" dirty="0">
                <a:latin typeface="宋体" panose="02010600030101010101" pitchFamily="2" charset="-122"/>
              </a:rPr>
              <a:t>个存储单元开始一个段</a:t>
            </a:r>
          </a:p>
          <a:p>
            <a:pPr lvl="1"/>
            <a:r>
              <a:rPr lang="zh-CN" altLang="en-US" b="1" dirty="0">
                <a:latin typeface="宋体" panose="02010600030101010101" pitchFamily="2" charset="-122"/>
              </a:rPr>
              <a:t>所以</a:t>
            </a:r>
            <a:r>
              <a:rPr lang="en-US" altLang="zh-CN" b="1" dirty="0">
                <a:latin typeface="宋体" panose="02010600030101010101" pitchFamily="2" charset="-122"/>
              </a:rPr>
              <a:t>1MB</a:t>
            </a:r>
            <a:r>
              <a:rPr lang="zh-CN" altLang="en-US" b="1" dirty="0">
                <a:latin typeface="宋体" panose="02010600030101010101" pitchFamily="2" charset="-122"/>
              </a:rPr>
              <a:t>最少可以有：</a:t>
            </a:r>
            <a:endParaRPr lang="en-US" altLang="zh-CN" b="1" dirty="0">
              <a:latin typeface="宋体" panose="02010600030101010101" pitchFamily="2" charset="-122"/>
            </a:endParaRPr>
          </a:p>
          <a:p>
            <a:pPr marL="457200" lvl="1" indent="0">
              <a:buNone/>
            </a:pPr>
            <a:r>
              <a:rPr lang="en-US" altLang="zh-CN" sz="2800" b="1" dirty="0">
                <a:latin typeface="宋体" panose="02010600030101010101" pitchFamily="2" charset="-122"/>
              </a:rPr>
              <a:t>         2</a:t>
            </a:r>
            <a:r>
              <a:rPr lang="en-US" altLang="zh-CN" sz="2800" b="1" baseline="30000" dirty="0">
                <a:latin typeface="宋体" panose="02010600030101010101" pitchFamily="2" charset="-122"/>
              </a:rPr>
              <a:t>20</a:t>
            </a:r>
            <a:r>
              <a:rPr lang="en-US" altLang="zh-CN" sz="2800" b="1" dirty="0">
                <a:latin typeface="宋体" panose="02010600030101010101" pitchFamily="2" charset="-122"/>
              </a:rPr>
              <a:t>÷2</a:t>
            </a:r>
            <a:r>
              <a:rPr lang="en-US" altLang="zh-CN" sz="2800" b="1" baseline="30000" dirty="0">
                <a:latin typeface="宋体" panose="02010600030101010101" pitchFamily="2" charset="-122"/>
              </a:rPr>
              <a:t>16</a:t>
            </a:r>
            <a:r>
              <a:rPr lang="zh-CN" altLang="en-US" sz="2800" b="1" dirty="0">
                <a:latin typeface="宋体" panose="02010600030101010101" pitchFamily="2" charset="-122"/>
              </a:rPr>
              <a:t>＝</a:t>
            </a:r>
            <a:r>
              <a:rPr lang="zh-CN" altLang="zh-CN" sz="2800" b="1" dirty="0">
                <a:latin typeface="宋体" panose="02010600030101010101" pitchFamily="2" charset="-122"/>
              </a:rPr>
              <a:t>16 </a:t>
            </a:r>
            <a:r>
              <a:rPr lang="zh-CN" altLang="en-US" sz="2800" b="1" dirty="0">
                <a:latin typeface="宋体" panose="02010600030101010101" pitchFamily="2" charset="-122"/>
              </a:rPr>
              <a:t>个段</a:t>
            </a:r>
            <a:endParaRPr lang="zh-CN" altLang="en-US" sz="2000" b="1" dirty="0">
              <a:latin typeface="宋体" panose="02010600030101010101" pitchFamily="2" charset="-122"/>
            </a:endParaRP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矩形 98307"/>
          <p:cNvSpPr/>
          <p:nvPr/>
        </p:nvSpPr>
        <p:spPr>
          <a:xfrm>
            <a:off x="457200" y="980728"/>
            <a:ext cx="8572500" cy="400110"/>
          </a:xfrm>
          <a:prstGeom prst="rect">
            <a:avLst/>
          </a:prstGeom>
          <a:noFill/>
          <a:ln w="9525">
            <a:noFill/>
          </a:ln>
        </p:spPr>
        <p:txBody>
          <a:bodyPr>
            <a:spAutoFit/>
          </a:bodyPr>
          <a:lstStyle/>
          <a:p>
            <a:pPr algn="just">
              <a:spcBef>
                <a:spcPts val="1200"/>
              </a:spcBef>
            </a:pPr>
            <a:r>
              <a:rPr lang="zh-CN" altLang="en-US" sz="2000" dirty="0">
                <a:solidFill>
                  <a:srgbClr val="C00000"/>
                </a:solidFill>
                <a:latin typeface="华文宋体" panose="02010600040101010101" charset="-122"/>
                <a:ea typeface="华文宋体" panose="02010600040101010101" charset="-122"/>
              </a:rPr>
              <a:t>如果程序的某一段在程序运行过程中占据空间超过</a:t>
            </a:r>
            <a:r>
              <a:rPr lang="en-US" altLang="zh-CN" sz="2000" dirty="0">
                <a:solidFill>
                  <a:srgbClr val="C00000"/>
                </a:solidFill>
                <a:latin typeface="华文宋体" panose="02010600040101010101" charset="-122"/>
                <a:ea typeface="华文宋体" panose="02010600040101010101" charset="-122"/>
              </a:rPr>
              <a:t>64KB</a:t>
            </a:r>
            <a:r>
              <a:rPr lang="zh-CN" altLang="en-US" sz="2000" dirty="0">
                <a:solidFill>
                  <a:srgbClr val="C00000"/>
                </a:solidFill>
                <a:latin typeface="华文宋体" panose="02010600040101010101" charset="-122"/>
                <a:ea typeface="华文宋体" panose="02010600040101010101" charset="-122"/>
              </a:rPr>
              <a:t>，怎么办？</a:t>
            </a:r>
          </a:p>
        </p:txBody>
      </p:sp>
      <p:sp>
        <p:nvSpPr>
          <p:cNvPr id="8" name="文本框 2"/>
          <p:cNvSpPr txBox="1"/>
          <p:nvPr/>
        </p:nvSpPr>
        <p:spPr>
          <a:xfrm>
            <a:off x="457200" y="306705"/>
            <a:ext cx="5312092" cy="492443"/>
          </a:xfrm>
          <a:prstGeom prst="rect">
            <a:avLst/>
          </a:prstGeom>
          <a:noFill/>
        </p:spPr>
        <p:txBody>
          <a:bodyPr wrap="square" rtlCol="0" anchor="t">
            <a:spAutoFit/>
          </a:bodyPr>
          <a:lstStyle/>
          <a:p>
            <a:r>
              <a:rPr lang="zh-CN" altLang="en-US" sz="2600" kern="0" dirty="0">
                <a:solidFill>
                  <a:schemeClr val="tx2"/>
                </a:solidFill>
                <a:effectLst>
                  <a:outerShdw blurRad="38100" dist="38100" dir="2700000" algn="tl">
                    <a:srgbClr val="C0C0C0"/>
                  </a:outerShdw>
                </a:effectLst>
                <a:latin typeface="+mj-lt"/>
                <a:cs typeface="+mj-cs"/>
                <a:sym typeface="+mn-ea"/>
              </a:rPr>
              <a:t>存储器</a:t>
            </a:r>
            <a:endParaRPr lang="zh-CN" altLang="en-US" sz="2600" kern="0" dirty="0">
              <a:solidFill>
                <a:schemeClr val="tx2"/>
              </a:solidFill>
              <a:effectLst>
                <a:outerShdw blurRad="38100" dist="38100" dir="2700000" algn="tl">
                  <a:srgbClr val="C0C0C0"/>
                </a:outerShdw>
              </a:effectLst>
              <a:latin typeface="+mj-lt"/>
              <a:cs typeface="+mj-cs"/>
            </a:endParaRPr>
          </a:p>
        </p:txBody>
      </p:sp>
      <p:sp>
        <p:nvSpPr>
          <p:cNvPr id="6" name="矩形 98307">
            <a:extLst>
              <a:ext uri="{FF2B5EF4-FFF2-40B4-BE49-F238E27FC236}">
                <a16:creationId xmlns:a16="http://schemas.microsoft.com/office/drawing/2014/main" id="{22D9A10C-F20A-ED40-A779-A356B7945534}"/>
              </a:ext>
            </a:extLst>
          </p:cNvPr>
          <p:cNvSpPr/>
          <p:nvPr/>
        </p:nvSpPr>
        <p:spPr>
          <a:xfrm>
            <a:off x="755576" y="1952836"/>
            <a:ext cx="7202574" cy="1323439"/>
          </a:xfrm>
          <a:prstGeom prst="rect">
            <a:avLst/>
          </a:prstGeom>
          <a:noFill/>
          <a:ln w="9525">
            <a:noFill/>
          </a:ln>
        </p:spPr>
        <p:txBody>
          <a:bodyPr wrap="square">
            <a:spAutoFit/>
          </a:bodyPr>
          <a:lstStyle/>
          <a:p>
            <a:pPr algn="just">
              <a:spcBef>
                <a:spcPts val="1200"/>
              </a:spcBef>
            </a:pPr>
            <a:r>
              <a:rPr lang="zh-CN" altLang="en-US" sz="2000" dirty="0">
                <a:latin typeface="华文宋体" panose="02010600040101010101" charset="-122"/>
                <a:ea typeface="华文宋体" panose="02010600040101010101" charset="-122"/>
              </a:rPr>
              <a:t>在程序中可以动态修改段寄存器的内容，以访问内存中其他段的内容。比如如果代码占据空间超过</a:t>
            </a:r>
            <a:r>
              <a:rPr lang="en-US" altLang="zh-CN" sz="2000" dirty="0">
                <a:latin typeface="华文宋体" panose="02010600040101010101" charset="-122"/>
                <a:ea typeface="华文宋体" panose="02010600040101010101" charset="-122"/>
              </a:rPr>
              <a:t>64KB</a:t>
            </a:r>
            <a:r>
              <a:rPr lang="zh-CN" altLang="en-US" sz="2000" dirty="0">
                <a:latin typeface="华文宋体" panose="02010600040101010101" charset="-122"/>
                <a:ea typeface="华文宋体" panose="02010600040101010101" charset="-122"/>
              </a:rPr>
              <a:t>，那么代码可以占用内存中多个段区，在程序运行中动态调整段寄存器的内容以便访问不同段中的代码内容。</a:t>
            </a:r>
          </a:p>
        </p:txBody>
      </p:sp>
    </p:spTree>
    <p:extLst>
      <p:ext uri="{BB962C8B-B14F-4D97-AF65-F5344CB8AC3E}">
        <p14:creationId xmlns:p14="http://schemas.microsoft.com/office/powerpoint/2010/main" val="425897912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5736" y="2348867"/>
            <a:ext cx="5076211" cy="2160265"/>
          </a:xfrm>
        </p:spPr>
        <p:txBody>
          <a:bodyPr vert="horz" wrap="square" lIns="91440" tIns="45720" rIns="91440" bIns="45720" numCol="1" anchor="t" anchorCtr="0" compatLnSpc="1"/>
          <a:lstStyle/>
          <a:p>
            <a:pPr marL="0" marR="0" lvl="0" indent="0" eaLnBrk="1" hangingPunct="1">
              <a:spcBef>
                <a:spcPct val="0"/>
              </a:spcBef>
              <a:buClr>
                <a:schemeClr val="bg2"/>
              </a:buClr>
              <a:buSzPct val="75000"/>
              <a:buNone/>
              <a:defRPr/>
            </a:pPr>
            <a:r>
              <a:rPr lang="zh-CN" altLang="en-US" kern="1200" dirty="0">
                <a:solidFill>
                  <a:srgbClr val="800000"/>
                </a:solidFill>
                <a:latin typeface="Times New Roman" panose="02020603050405020304" pitchFamily="18" charset="0"/>
                <a:ea typeface="宋体" panose="02010600030101010101" pitchFamily="2" charset="-122"/>
              </a:rPr>
              <a:t>第一讲作业</a:t>
            </a:r>
            <a:endParaRPr lang="en-US" altLang="zh-CN" kern="1200" dirty="0">
              <a:solidFill>
                <a:srgbClr val="800000"/>
              </a:solidFill>
              <a:latin typeface="Times New Roman" panose="02020603050405020304" pitchFamily="18" charset="0"/>
              <a:ea typeface="宋体" panose="02010600030101010101" pitchFamily="2" charset="-122"/>
            </a:endParaRPr>
          </a:p>
          <a:p>
            <a:pPr marL="0" marR="0" lvl="0" indent="0" eaLnBrk="1" hangingPunct="1">
              <a:spcBef>
                <a:spcPct val="0"/>
              </a:spcBef>
              <a:buClr>
                <a:schemeClr val="bg2"/>
              </a:buClr>
              <a:buSzPct val="75000"/>
              <a:buNone/>
              <a:defRPr/>
            </a:pPr>
            <a:endParaRPr lang="en-US" altLang="zh-CN" kern="1200" dirty="0">
              <a:solidFill>
                <a:srgbClr val="800000"/>
              </a:solidFill>
              <a:latin typeface="Times New Roman" panose="02020603050405020304" pitchFamily="18" charset="0"/>
              <a:ea typeface="宋体" panose="02010600030101010101" pitchFamily="2" charset="-122"/>
            </a:endParaRPr>
          </a:p>
          <a:p>
            <a:pPr marL="0" marR="0" lvl="0" indent="0" eaLnBrk="1" hangingPunct="1">
              <a:spcBef>
                <a:spcPct val="0"/>
              </a:spcBef>
              <a:buClr>
                <a:schemeClr val="bg2"/>
              </a:buClr>
              <a:buSzPct val="75000"/>
              <a:buNone/>
              <a:defRPr/>
            </a:pPr>
            <a:r>
              <a:rPr lang="en-US" altLang="zh-CN" kern="1200" dirty="0">
                <a:solidFill>
                  <a:srgbClr val="800000"/>
                </a:solidFill>
                <a:latin typeface="Times New Roman" panose="02020603050405020304" pitchFamily="18" charset="0"/>
                <a:ea typeface="宋体" panose="02010600030101010101" pitchFamily="2" charset="-122"/>
              </a:rPr>
              <a:t>	Page 33</a:t>
            </a:r>
            <a:r>
              <a:rPr lang="zh-CN" altLang="en-US" kern="1200" dirty="0">
                <a:solidFill>
                  <a:srgbClr val="800000"/>
                </a:solidFill>
                <a:latin typeface="Times New Roman" panose="02020603050405020304" pitchFamily="18" charset="0"/>
                <a:ea typeface="宋体" panose="02010600030101010101" pitchFamily="2" charset="-122"/>
              </a:rPr>
              <a:t>：</a:t>
            </a:r>
            <a:r>
              <a:rPr lang="en-US" altLang="zh-CN" kern="1200" dirty="0">
                <a:solidFill>
                  <a:srgbClr val="800000"/>
                </a:solidFill>
                <a:latin typeface="Times New Roman" panose="02020603050405020304" pitchFamily="18" charset="0"/>
                <a:ea typeface="宋体" panose="02010600030101010101" pitchFamily="2" charset="-122"/>
              </a:rPr>
              <a:t>2.2</a:t>
            </a:r>
            <a:r>
              <a:rPr lang="zh-CN" altLang="en-US" kern="1200" dirty="0">
                <a:solidFill>
                  <a:srgbClr val="800000"/>
                </a:solidFill>
                <a:latin typeface="Times New Roman" panose="02020603050405020304" pitchFamily="18" charset="0"/>
                <a:ea typeface="宋体" panose="02010600030101010101" pitchFamily="2" charset="-122"/>
              </a:rPr>
              <a:t>、</a:t>
            </a:r>
            <a:r>
              <a:rPr lang="en-US" altLang="zh-CN" kern="1200" dirty="0">
                <a:solidFill>
                  <a:srgbClr val="800000"/>
                </a:solidFill>
                <a:latin typeface="Times New Roman" panose="02020603050405020304" pitchFamily="18" charset="0"/>
                <a:ea typeface="宋体" panose="02010600030101010101" pitchFamily="2" charset="-122"/>
              </a:rPr>
              <a:t>2.3</a:t>
            </a:r>
            <a:r>
              <a:rPr lang="zh-CN" altLang="en-US" kern="1200" dirty="0">
                <a:solidFill>
                  <a:srgbClr val="800000"/>
                </a:solidFill>
                <a:latin typeface="Times New Roman" panose="02020603050405020304" pitchFamily="18" charset="0"/>
                <a:ea typeface="宋体" panose="02010600030101010101" pitchFamily="2" charset="-122"/>
              </a:rPr>
              <a:t>、</a:t>
            </a:r>
            <a:r>
              <a:rPr lang="en-US" altLang="zh-CN" kern="1200" dirty="0">
                <a:solidFill>
                  <a:srgbClr val="800000"/>
                </a:solidFill>
                <a:latin typeface="Times New Roman" panose="02020603050405020304" pitchFamily="18" charset="0"/>
                <a:ea typeface="宋体" panose="02010600030101010101" pitchFamily="2" charset="-122"/>
              </a:rPr>
              <a:t>2.9</a:t>
            </a:r>
            <a:endParaRPr lang="zh-CN" altLang="en-US" kern="1200" dirty="0">
              <a:solidFill>
                <a:srgbClr val="80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2120" y="317500"/>
            <a:ext cx="6392545"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rPr>
              <a:t>第1讲：汇编语言与80X86计算机组织结构</a:t>
            </a:r>
          </a:p>
        </p:txBody>
      </p:sp>
      <p:sp>
        <p:nvSpPr>
          <p:cNvPr id="3" name="文本框 2"/>
          <p:cNvSpPr txBox="1"/>
          <p:nvPr/>
        </p:nvSpPr>
        <p:spPr>
          <a:xfrm>
            <a:off x="1021080" y="1181100"/>
            <a:ext cx="6571615" cy="4228850"/>
          </a:xfrm>
          <a:prstGeom prst="rect">
            <a:avLst/>
          </a:prstGeom>
          <a:noFill/>
        </p:spPr>
        <p:txBody>
          <a:bodyPr wrap="square" rtlCol="0">
            <a:spAutoFit/>
          </a:bodyPr>
          <a:lstStyle/>
          <a:p>
            <a:pPr marL="342900" indent="-342900" algn="l">
              <a:lnSpc>
                <a:spcPct val="160000"/>
              </a:lnSpc>
              <a:buClr>
                <a:srgbClr val="FF3300"/>
              </a:buClr>
              <a:buFont typeface="Wingdings" panose="05000000000000000000" charset="0"/>
              <a:buChar char=""/>
            </a:pPr>
            <a:r>
              <a:rPr lang="zh-CN" altLang="en-US" dirty="0">
                <a:solidFill>
                  <a:srgbClr val="FF0000"/>
                </a:solidFill>
              </a:rPr>
              <a:t>汇编语言简介</a:t>
            </a:r>
          </a:p>
          <a:p>
            <a:pPr marL="342900" indent="-342900" algn="l">
              <a:lnSpc>
                <a:spcPct val="160000"/>
              </a:lnSpc>
              <a:buClr>
                <a:srgbClr val="FF3300"/>
              </a:buClr>
              <a:buFont typeface="Wingdings" panose="05000000000000000000" charset="0"/>
              <a:buChar char=""/>
            </a:pPr>
            <a:r>
              <a:rPr lang="en-US" altLang="zh-CN" dirty="0">
                <a:sym typeface="+mn-ea"/>
              </a:rPr>
              <a:t>80X86</a:t>
            </a:r>
            <a:r>
              <a:rPr lang="zh-CN" altLang="en-US" dirty="0">
                <a:sym typeface="+mn-ea"/>
              </a:rPr>
              <a:t>微处理器</a:t>
            </a:r>
          </a:p>
          <a:p>
            <a:pPr marL="342900" indent="-342900" algn="l">
              <a:lnSpc>
                <a:spcPct val="160000"/>
              </a:lnSpc>
              <a:buClr>
                <a:srgbClr val="FF3300"/>
              </a:buClr>
              <a:buFont typeface="Wingdings" panose="05000000000000000000" charset="0"/>
              <a:buChar char=""/>
            </a:pPr>
            <a:r>
              <a:rPr lang="zh-CN" altLang="en-US" dirty="0">
                <a:sym typeface="+mn-ea"/>
              </a:rPr>
              <a:t>基于微处理器的计算机系统</a:t>
            </a:r>
          </a:p>
          <a:p>
            <a:pPr marL="800100" lvl="1" indent="-342900" algn="l">
              <a:lnSpc>
                <a:spcPct val="160000"/>
              </a:lnSpc>
              <a:buClr>
                <a:srgbClr val="FF3300"/>
              </a:buClr>
              <a:buFont typeface="Wingdings" panose="05000000000000000000" charset="0"/>
              <a:buChar char=""/>
            </a:pPr>
            <a:r>
              <a:rPr lang="zh-CN" altLang="en-US" dirty="0">
                <a:sym typeface="+mn-ea"/>
              </a:rPr>
              <a:t>硬件</a:t>
            </a:r>
          </a:p>
          <a:p>
            <a:pPr marL="800100" lvl="1" indent="-342900" algn="l">
              <a:lnSpc>
                <a:spcPct val="160000"/>
              </a:lnSpc>
              <a:buClr>
                <a:srgbClr val="FF3300"/>
              </a:buClr>
              <a:buFont typeface="Wingdings" panose="05000000000000000000" charset="0"/>
              <a:buChar char=""/>
            </a:pPr>
            <a:r>
              <a:rPr lang="zh-CN" altLang="en-US" dirty="0">
                <a:sym typeface="+mn-ea"/>
              </a:rPr>
              <a:t>软件</a:t>
            </a:r>
          </a:p>
          <a:p>
            <a:pPr marL="342900" indent="-342900" algn="l">
              <a:lnSpc>
                <a:spcPct val="160000"/>
              </a:lnSpc>
              <a:buClr>
                <a:srgbClr val="FF3300"/>
              </a:buClr>
              <a:buFont typeface="Wingdings" panose="05000000000000000000" charset="0"/>
              <a:buChar char=""/>
            </a:pPr>
            <a:r>
              <a:rPr lang="zh-CN" altLang="en-US" dirty="0">
                <a:sym typeface="+mn-ea"/>
              </a:rPr>
              <a:t>中央处理机</a:t>
            </a:r>
          </a:p>
          <a:p>
            <a:pPr marL="342900" indent="-342900" algn="l">
              <a:lnSpc>
                <a:spcPct val="160000"/>
              </a:lnSpc>
              <a:buClr>
                <a:srgbClr val="FF3300"/>
              </a:buClr>
              <a:buFont typeface="Wingdings" panose="05000000000000000000" charset="0"/>
              <a:buChar char=""/>
            </a:pPr>
            <a:r>
              <a:rPr lang="zh-CN" altLang="en-US" dirty="0">
                <a:sym typeface="+mn-ea"/>
              </a:rPr>
              <a:t>存储器</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4097"/>
          <p:cNvSpPr>
            <a:spLocks noGrp="1"/>
          </p:cNvSpPr>
          <p:nvPr>
            <p:ph type="title"/>
          </p:nvPr>
        </p:nvSpPr>
        <p:spPr>
          <a:xfrm>
            <a:off x="457200" y="1038225"/>
            <a:ext cx="8195945" cy="1139825"/>
          </a:xfrm>
        </p:spPr>
        <p:txBody>
          <a:bodyPr wrap="square" lIns="92075" tIns="46038" rIns="92075" bIns="46038" anchor="ctr" anchorCtr="1"/>
          <a:lstStyle/>
          <a:p>
            <a:pPr algn="l">
              <a:spcBef>
                <a:spcPct val="20000"/>
              </a:spcBef>
            </a:pPr>
            <a:r>
              <a:rPr lang="zh-CN" altLang="en-US" sz="2955" b="1" dirty="0">
                <a:solidFill>
                  <a:srgbClr val="FF3300"/>
                </a:solidFill>
                <a:latin typeface="+mn-lt"/>
                <a:ea typeface="+mn-ea"/>
                <a:cs typeface="+mn-cs"/>
              </a:rPr>
              <a:t>计算机语言的发展</a:t>
            </a:r>
            <a:r>
              <a:rPr lang="zh-CN" altLang="en-US" sz="2800" b="1" dirty="0">
                <a:solidFill>
                  <a:srgbClr val="800000"/>
                </a:solidFill>
              </a:rPr>
              <a:t>    </a:t>
            </a:r>
          </a:p>
        </p:txBody>
      </p:sp>
      <p:sp>
        <p:nvSpPr>
          <p:cNvPr id="4099" name="文本框 4098"/>
          <p:cNvSpPr txBox="1"/>
          <p:nvPr/>
        </p:nvSpPr>
        <p:spPr>
          <a:xfrm>
            <a:off x="1293813" y="2178050"/>
            <a:ext cx="1906587" cy="1069975"/>
          </a:xfrm>
          <a:prstGeom prst="rect">
            <a:avLst/>
          </a:prstGeom>
          <a:noFill/>
          <a:ln w="12700">
            <a:noFill/>
          </a:ln>
        </p:spPr>
        <p:txBody>
          <a:bodyPr anchor="t">
            <a:spAutoFit/>
          </a:bodyPr>
          <a:lstStyle/>
          <a:p>
            <a:pPr>
              <a:spcBef>
                <a:spcPct val="50000"/>
              </a:spcBef>
            </a:pPr>
            <a:r>
              <a:rPr lang="zh-CN" altLang="en-US" sz="3200" b="1" dirty="0">
                <a:solidFill>
                  <a:srgbClr val="000000"/>
                </a:solidFill>
                <a:latin typeface="楷体_GB2312" pitchFamily="49" charset="-122"/>
                <a:ea typeface="楷体_GB2312" pitchFamily="49" charset="-122"/>
              </a:rPr>
              <a:t>机器语言</a:t>
            </a:r>
          </a:p>
        </p:txBody>
      </p:sp>
      <p:sp>
        <p:nvSpPr>
          <p:cNvPr id="4100" name="文本框 4099"/>
          <p:cNvSpPr txBox="1"/>
          <p:nvPr/>
        </p:nvSpPr>
        <p:spPr>
          <a:xfrm>
            <a:off x="7037069" y="1624291"/>
            <a:ext cx="1827213" cy="4339650"/>
          </a:xfrm>
          <a:prstGeom prst="rect">
            <a:avLst/>
          </a:prstGeom>
          <a:noFill/>
          <a:ln w="12700">
            <a:noFill/>
          </a:ln>
        </p:spPr>
        <p:txBody>
          <a:bodyPr anchor="t">
            <a:spAutoFit/>
          </a:bodyPr>
          <a:lstStyle/>
          <a:p>
            <a:pPr>
              <a:spcBef>
                <a:spcPct val="50000"/>
              </a:spcBef>
            </a:pPr>
            <a:r>
              <a:rPr lang="en-US" altLang="zh-CN" b="1" dirty="0">
                <a:solidFill>
                  <a:srgbClr val="000000"/>
                </a:solidFill>
                <a:latin typeface="黑体" panose="02010609060101010101" pitchFamily="2" charset="-122"/>
                <a:ea typeface="黑体" panose="02010609060101010101" pitchFamily="2" charset="-122"/>
              </a:rPr>
              <a:t>FORTRAN</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BASIC</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COBOL</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PASCAL</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C/C++</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JAVA</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Python</a:t>
            </a:r>
          </a:p>
          <a:p>
            <a:pPr>
              <a:spcBef>
                <a:spcPct val="50000"/>
              </a:spcBef>
            </a:pPr>
            <a:r>
              <a:rPr lang="en-US" altLang="zh-CN" b="1" dirty="0">
                <a:solidFill>
                  <a:srgbClr val="000000"/>
                </a:solidFill>
                <a:latin typeface="黑体" panose="02010609060101010101" pitchFamily="2" charset="-122"/>
                <a:ea typeface="黑体" panose="02010609060101010101" pitchFamily="2" charset="-122"/>
              </a:rPr>
              <a:t>...</a:t>
            </a:r>
          </a:p>
        </p:txBody>
      </p:sp>
      <p:grpSp>
        <p:nvGrpSpPr>
          <p:cNvPr id="2" name="组合 4100"/>
          <p:cNvGrpSpPr/>
          <p:nvPr/>
        </p:nvGrpSpPr>
        <p:grpSpPr>
          <a:xfrm>
            <a:off x="1708150" y="2616200"/>
            <a:ext cx="5180013" cy="2979738"/>
            <a:chOff x="1076" y="1200"/>
            <a:chExt cx="3263" cy="1877"/>
          </a:xfrm>
        </p:grpSpPr>
        <p:sp>
          <p:nvSpPr>
            <p:cNvPr id="4101" name="椭圆 4101"/>
            <p:cNvSpPr/>
            <p:nvPr/>
          </p:nvSpPr>
          <p:spPr>
            <a:xfrm>
              <a:off x="1493" y="2194"/>
              <a:ext cx="1350" cy="883"/>
            </a:xfrm>
            <a:prstGeom prst="ellipse">
              <a:avLst/>
            </a:prstGeom>
            <a:solidFill>
              <a:srgbClr val="339966"/>
            </a:solidFill>
            <a:ln w="12700" cap="sq" cmpd="sng">
              <a:solidFill>
                <a:schemeClr val="tx1"/>
              </a:solidFill>
              <a:prstDash val="solid"/>
              <a:round/>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102" name="文本框 4102"/>
            <p:cNvSpPr txBox="1"/>
            <p:nvPr/>
          </p:nvSpPr>
          <p:spPr>
            <a:xfrm>
              <a:off x="1597" y="2470"/>
              <a:ext cx="1201" cy="367"/>
            </a:xfrm>
            <a:prstGeom prst="rect">
              <a:avLst/>
            </a:prstGeom>
            <a:noFill/>
            <a:ln w="12700">
              <a:noFill/>
            </a:ln>
          </p:spPr>
          <p:txBody>
            <a:bodyPr anchor="t">
              <a:spAutoFit/>
            </a:bodyPr>
            <a:lstStyle/>
            <a:p>
              <a:pPr>
                <a:spcBef>
                  <a:spcPct val="50000"/>
                </a:spcBef>
              </a:pPr>
              <a:r>
                <a:rPr lang="zh-CN" altLang="en-US" sz="3200" b="1" dirty="0">
                  <a:solidFill>
                    <a:srgbClr val="000000"/>
                  </a:solidFill>
                  <a:latin typeface="黑体" panose="02010609060101010101" pitchFamily="2" charset="-122"/>
                  <a:ea typeface="黑体" panose="02010609060101010101" pitchFamily="2" charset="-122"/>
                </a:rPr>
                <a:t>汇编语言</a:t>
              </a:r>
            </a:p>
          </p:txBody>
        </p:sp>
        <p:sp>
          <p:nvSpPr>
            <p:cNvPr id="4103" name="左弧形箭头 4103"/>
            <p:cNvSpPr/>
            <p:nvPr/>
          </p:nvSpPr>
          <p:spPr>
            <a:xfrm>
              <a:off x="1076" y="1366"/>
              <a:ext cx="500" cy="1049"/>
            </a:xfrm>
            <a:prstGeom prst="curvedRightArrow">
              <a:avLst>
                <a:gd name="adj1" fmla="val 40795"/>
                <a:gd name="adj2" fmla="val 83531"/>
                <a:gd name="adj3" fmla="val 33328"/>
              </a:avLst>
            </a:prstGeom>
            <a:solidFill>
              <a:schemeClr val="accent1"/>
            </a:solidFill>
            <a:ln w="12700" cap="sq" cmpd="sng">
              <a:solidFill>
                <a:schemeClr val="tx1"/>
              </a:solidFill>
              <a:prstDash val="solid"/>
              <a:miter/>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104" name="左弧形箭头 4104"/>
            <p:cNvSpPr/>
            <p:nvPr/>
          </p:nvSpPr>
          <p:spPr>
            <a:xfrm rot="10800000">
              <a:off x="3109" y="1697"/>
              <a:ext cx="500" cy="1049"/>
            </a:xfrm>
            <a:prstGeom prst="curvedRightArrow">
              <a:avLst>
                <a:gd name="adj1" fmla="val 40795"/>
                <a:gd name="adj2" fmla="val 83531"/>
                <a:gd name="adj3" fmla="val 33328"/>
              </a:avLst>
            </a:prstGeom>
            <a:solidFill>
              <a:schemeClr val="accent1"/>
            </a:solidFill>
            <a:ln w="12700" cap="sq" cmpd="sng">
              <a:solidFill>
                <a:schemeClr val="tx1"/>
              </a:solidFill>
              <a:prstDash val="solid"/>
              <a:miter/>
              <a:headEnd type="none" w="sm" len="sm"/>
              <a:tailEnd type="none" w="sm" len="sm"/>
            </a:ln>
          </p:spPr>
          <p:txBody>
            <a:bodyPr anchor="t"/>
            <a:lstStyle/>
            <a:p>
              <a:endParaRPr lang="zh-CN" altLang="en-US">
                <a:latin typeface="Times New Roman" panose="02020603050405020304" pitchFamily="18" charset="0"/>
                <a:ea typeface="宋体" panose="02010600030101010101" pitchFamily="2" charset="-122"/>
              </a:endParaRPr>
            </a:p>
          </p:txBody>
        </p:sp>
        <p:sp>
          <p:nvSpPr>
            <p:cNvPr id="4105" name="文本框 4105"/>
            <p:cNvSpPr txBox="1"/>
            <p:nvPr/>
          </p:nvSpPr>
          <p:spPr>
            <a:xfrm>
              <a:off x="2587" y="1200"/>
              <a:ext cx="1201" cy="674"/>
            </a:xfrm>
            <a:prstGeom prst="rect">
              <a:avLst/>
            </a:prstGeom>
            <a:noFill/>
            <a:ln w="12700">
              <a:noFill/>
            </a:ln>
          </p:spPr>
          <p:txBody>
            <a:bodyPr anchor="t">
              <a:spAutoFit/>
            </a:bodyPr>
            <a:lstStyle/>
            <a:p>
              <a:pPr>
                <a:spcBef>
                  <a:spcPct val="50000"/>
                </a:spcBef>
              </a:pPr>
              <a:r>
                <a:rPr lang="zh-CN" altLang="en-US" sz="3200" b="1" dirty="0">
                  <a:solidFill>
                    <a:srgbClr val="000000"/>
                  </a:solidFill>
                  <a:latin typeface="楷体_GB2312" pitchFamily="49" charset="-122"/>
                  <a:ea typeface="楷体_GB2312" pitchFamily="49" charset="-122"/>
                </a:rPr>
                <a:t>高级语言</a:t>
              </a:r>
            </a:p>
          </p:txBody>
        </p:sp>
        <p:sp>
          <p:nvSpPr>
            <p:cNvPr id="4106" name="任意多边形 4106"/>
            <p:cNvSpPr/>
            <p:nvPr/>
          </p:nvSpPr>
          <p:spPr>
            <a:xfrm>
              <a:off x="3838" y="1255"/>
              <a:ext cx="501" cy="305"/>
            </a:xfrm>
            <a:custGeom>
              <a:avLst/>
              <a:gdLst/>
              <a:ahLst/>
              <a:cxnLst>
                <a:cxn ang="270">
                  <a:pos x="16200" y="0"/>
                </a:cxn>
                <a:cxn ang="180">
                  <a:pos x="0" y="10800"/>
                </a:cxn>
                <a:cxn ang="90">
                  <a:pos x="16200" y="21600"/>
                </a:cxn>
                <a:cxn ang="0">
                  <a:pos x="21600" y="10800"/>
                </a:cxn>
              </a:cxnLst>
              <a:rect l="0" t="0" r="0" b="0"/>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9CC00"/>
            </a:solidFill>
            <a:ln w="12700" cap="sq" cmpd="sng">
              <a:solidFill>
                <a:schemeClr val="tx1"/>
              </a:solidFill>
              <a:prstDash val="solid"/>
              <a:miter/>
              <a:headEnd type="none" w="sm" len="sm"/>
              <a:tailEnd type="none" w="sm" len="sm"/>
            </a:ln>
          </p:spPr>
          <p:txBody>
            <a:bodyPr/>
            <a:lstStyle/>
            <a:p>
              <a:endParaRPr lang="zh-CN" altLang="en-US"/>
            </a:p>
          </p:txBody>
        </p:sp>
      </p:gr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框 5121"/>
          <p:cNvSpPr txBox="1"/>
          <p:nvPr/>
        </p:nvSpPr>
        <p:spPr>
          <a:xfrm>
            <a:off x="800100" y="1374140"/>
            <a:ext cx="7649210" cy="4424680"/>
          </a:xfrm>
          <a:prstGeom prst="rect">
            <a:avLst/>
          </a:prstGeom>
          <a:noFill/>
          <a:ln w="12700">
            <a:noFill/>
          </a:ln>
        </p:spPr>
        <p:txBody>
          <a:bodyPr wrap="square" anchor="t">
            <a:spAutoFit/>
          </a:bodyPr>
          <a:lstStyle/>
          <a:p>
            <a:pPr>
              <a:spcBef>
                <a:spcPct val="20000"/>
              </a:spcBef>
            </a:pPr>
            <a:r>
              <a:rPr lang="zh-CN" altLang="en-US" sz="2955" b="1" kern="0" dirty="0">
                <a:solidFill>
                  <a:srgbClr val="FF3300"/>
                </a:solidFill>
                <a:effectLst>
                  <a:outerShdw blurRad="38100" dist="38100" dir="2700000" algn="tl">
                    <a:srgbClr val="C0C0C0"/>
                  </a:outerShdw>
                </a:effectLst>
                <a:latin typeface="+mn-lt"/>
                <a:ea typeface="+mn-ea"/>
              </a:rPr>
              <a:t>汇编语言的特点：</a:t>
            </a:r>
            <a:endParaRPr lang="zh-CN" altLang="en-US" sz="2800" b="1" dirty="0">
              <a:solidFill>
                <a:srgbClr val="800000"/>
              </a:solidFill>
              <a:latin typeface="Times New Roman" panose="02020603050405020304" pitchFamily="18" charset="0"/>
              <a:ea typeface="宋体" panose="02010600030101010101" pitchFamily="2" charset="-122"/>
              <a:sym typeface="Symbol" panose="05050102010706020507" pitchFamily="18" charset="2"/>
            </a:endParaRP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面向机器的低级语言，通常是为特定的计算机或计算机系列</a:t>
            </a:r>
            <a:r>
              <a:rPr lang="zh-CN" altLang="en-US" b="1" dirty="0">
                <a:solidFill>
                  <a:srgbClr val="000000"/>
                </a:solidFill>
                <a:latin typeface="楷体_GB2312" pitchFamily="49" charset="-122"/>
                <a:ea typeface="楷体_GB2312" pitchFamily="49" charset="-122"/>
              </a:rPr>
              <a:t>专门设计的。</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保持了机器语言的优点，具有直接和简捷的特点。</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可有效地访问、控制计算机的各种硬件设备</a:t>
            </a:r>
            <a:r>
              <a:rPr lang="en-US" altLang="zh-CN" b="1" dirty="0">
                <a:solidFill>
                  <a:srgbClr val="000000"/>
                </a:solidFill>
                <a:latin typeface="楷体_GB2312" pitchFamily="49" charset="-122"/>
                <a:ea typeface="楷体_GB2312" pitchFamily="49" charset="-122"/>
                <a:sym typeface="Symbol" panose="05050102010706020507" pitchFamily="18" charset="2"/>
              </a:rPr>
              <a:t>,</a:t>
            </a:r>
            <a:r>
              <a:rPr lang="zh-CN" altLang="en-US" b="1" dirty="0">
                <a:solidFill>
                  <a:srgbClr val="000000"/>
                </a:solidFill>
                <a:latin typeface="楷体_GB2312" pitchFamily="49" charset="-122"/>
                <a:ea typeface="楷体_GB2312" pitchFamily="49" charset="-122"/>
                <a:sym typeface="Symbol" panose="05050102010706020507" pitchFamily="18" charset="2"/>
              </a:rPr>
              <a:t>如磁盘、存储器、</a:t>
            </a:r>
            <a:r>
              <a:rPr lang="en-US" altLang="zh-CN" b="1" dirty="0">
                <a:solidFill>
                  <a:srgbClr val="000000"/>
                </a:solidFill>
                <a:latin typeface="楷体_GB2312" pitchFamily="49" charset="-122"/>
                <a:ea typeface="楷体_GB2312" pitchFamily="49" charset="-122"/>
                <a:sym typeface="Symbol" panose="05050102010706020507" pitchFamily="18" charset="2"/>
              </a:rPr>
              <a:t>CPU</a:t>
            </a:r>
            <a:r>
              <a:rPr lang="zh-CN" altLang="en-US" b="1" dirty="0">
                <a:solidFill>
                  <a:srgbClr val="000000"/>
                </a:solidFill>
                <a:latin typeface="楷体_GB2312" pitchFamily="49" charset="-122"/>
                <a:ea typeface="楷体_GB2312" pitchFamily="49" charset="-122"/>
                <a:sym typeface="Symbol" panose="05050102010706020507" pitchFamily="18" charset="2"/>
              </a:rPr>
              <a:t>、</a:t>
            </a:r>
            <a:r>
              <a:rPr lang="en-US" altLang="zh-CN" b="1" dirty="0">
                <a:solidFill>
                  <a:srgbClr val="000000"/>
                </a:solidFill>
                <a:latin typeface="楷体_GB2312" pitchFamily="49" charset="-122"/>
                <a:ea typeface="楷体_GB2312" pitchFamily="49" charset="-122"/>
                <a:sym typeface="Symbol" panose="05050102010706020507" pitchFamily="18" charset="2"/>
              </a:rPr>
              <a:t>I/O</a:t>
            </a:r>
            <a:r>
              <a:rPr lang="zh-CN" altLang="en-US" b="1" dirty="0">
                <a:solidFill>
                  <a:srgbClr val="000000"/>
                </a:solidFill>
                <a:latin typeface="楷体_GB2312" pitchFamily="49" charset="-122"/>
                <a:ea typeface="楷体_GB2312" pitchFamily="49" charset="-122"/>
                <a:sym typeface="Symbol" panose="05050102010706020507" pitchFamily="18" charset="2"/>
              </a:rPr>
              <a:t>端口等。</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目标代码简短，占用内存少，执行速度快，是高效的程序设计语言。</a:t>
            </a:r>
          </a:p>
          <a:p>
            <a:pPr marL="342900" indent="-342900">
              <a:spcBef>
                <a:spcPct val="50000"/>
              </a:spcBef>
              <a:buFont typeface="Wingdings" panose="05000000000000000000" charset="0"/>
              <a:buChar char=""/>
            </a:pPr>
            <a:r>
              <a:rPr lang="zh-CN" altLang="en-US" b="1" dirty="0">
                <a:solidFill>
                  <a:srgbClr val="000000"/>
                </a:solidFill>
                <a:latin typeface="楷体_GB2312" pitchFamily="49" charset="-122"/>
                <a:ea typeface="楷体_GB2312" pitchFamily="49" charset="-122"/>
                <a:sym typeface="Symbol" panose="05050102010706020507" pitchFamily="18" charset="2"/>
              </a:rPr>
              <a:t>经常与高级语言配合使用，应用十分广泛</a:t>
            </a:r>
            <a:r>
              <a:rPr lang="zh-CN" altLang="en-US" b="1" dirty="0">
                <a:solidFill>
                  <a:srgbClr val="000000"/>
                </a:solidFill>
                <a:latin typeface="黑体" panose="02010609060101010101" pitchFamily="2" charset="-122"/>
                <a:ea typeface="黑体" panose="02010609060101010101" pitchFamily="2" charset="-122"/>
                <a:sym typeface="Symbol" panose="05050102010706020507" pitchFamily="18" charset="2"/>
              </a:rPr>
              <a:t>。</a:t>
            </a:r>
          </a:p>
        </p:txBody>
      </p:sp>
      <p:sp>
        <p:nvSpPr>
          <p:cNvPr id="3" name="文本框 2"/>
          <p:cNvSpPr txBox="1"/>
          <p:nvPr/>
        </p:nvSpPr>
        <p:spPr>
          <a:xfrm>
            <a:off x="457200" y="306705"/>
            <a:ext cx="2175510" cy="491490"/>
          </a:xfrm>
          <a:prstGeom prst="rect">
            <a:avLst/>
          </a:prstGeom>
          <a:noFill/>
        </p:spPr>
        <p:txBody>
          <a:bodyPr wrap="square" rtlCol="0" anchor="t">
            <a:spAutoFit/>
          </a:bodyPr>
          <a:lstStyle/>
          <a:p>
            <a:pPr algn="l"/>
            <a:r>
              <a:rPr lang="zh-CN" altLang="en-US" sz="2600" kern="0" dirty="0">
                <a:solidFill>
                  <a:schemeClr val="tx2"/>
                </a:solidFill>
                <a:effectLst>
                  <a:outerShdw blurRad="38100" dist="38100" dir="2700000" algn="tl">
                    <a:srgbClr val="C0C0C0"/>
                  </a:outerShdw>
                </a:effectLst>
                <a:latin typeface="+mj-lt"/>
                <a:cs typeface="+mj-cs"/>
                <a:sym typeface="+mn-ea"/>
              </a:rPr>
              <a:t>汇编语言简介</a:t>
            </a:r>
            <a:endParaRPr lang="zh-CN" altLang="en-US" sz="2600" kern="0" dirty="0">
              <a:solidFill>
                <a:schemeClr val="tx2"/>
              </a:solidFill>
              <a:effectLst>
                <a:outerShdw blurRad="38100" dist="38100" dir="2700000" algn="tl">
                  <a:srgbClr val="C0C0C0"/>
                </a:outerShdw>
              </a:effectLst>
              <a:latin typeface="+mj-lt"/>
              <a:cs typeface="+mj-cs"/>
            </a:endParaRPr>
          </a:p>
        </p:txBody>
      </p:sp>
    </p:spTree>
  </p:cSld>
  <p:clrMapOvr>
    <a:masterClrMapping/>
  </p:clrMapOvr>
  <p:transition/>
</p:sld>
</file>

<file path=ppt/theme/theme1.xml><?xml version="1.0" encoding="utf-8"?>
<a:theme xmlns:a="http://schemas.openxmlformats.org/drawingml/2006/main" name="Level">
  <a:themeElements>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fontScheme name="Level">
      <a:majorFont>
        <a:latin typeface="Times New Roman"/>
        <a:ea typeface="隶书"/>
        <a:cs typeface=""/>
      </a:majorFont>
      <a:minorFont>
        <a:latin typeface="Times New Roman"/>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evel">
  <a:themeElements>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fontScheme name="Level">
      <a:majorFont>
        <a:latin typeface="Times New Roman"/>
        <a:ea typeface="隶书"/>
        <a:cs typeface=""/>
      </a:majorFont>
      <a:minorFont>
        <a:latin typeface="Times New Roman"/>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66CCFF"/>
          </a:solidFill>
          <a:prstDash val="solid"/>
          <a:round/>
          <a:headEnd type="none" w="med" len="med"/>
          <a:tailEnd type="stealth" w="lg" len="lg"/>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FF0000"/>
        </a:hlink>
        <a:folHlink>
          <a:srgbClr val="9966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Level</Template>
  <TotalTime>21633</TotalTime>
  <Words>6885</Words>
  <Application>Microsoft Office PowerPoint</Application>
  <PresentationFormat>全屏显示(4:3)</PresentationFormat>
  <Paragraphs>931</Paragraphs>
  <Slides>68</Slides>
  <Notes>5</Notes>
  <HiddenSlides>1</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68</vt:i4>
      </vt:variant>
    </vt:vector>
  </HeadingPairs>
  <TitlesOfParts>
    <vt:vector size="87" baseType="lpstr">
      <vt:lpstr>Helvetica 35 Thin</vt:lpstr>
      <vt:lpstr>Monotype Sorts</vt:lpstr>
      <vt:lpstr>黑体</vt:lpstr>
      <vt:lpstr>华文宋体</vt:lpstr>
      <vt:lpstr>华文新魏</vt:lpstr>
      <vt:lpstr>楷体_GB2312</vt:lpstr>
      <vt:lpstr>宋体</vt:lpstr>
      <vt:lpstr>宋体</vt:lpstr>
      <vt:lpstr>Arial</vt:lpstr>
      <vt:lpstr>Calibri</vt:lpstr>
      <vt:lpstr>Courier New</vt:lpstr>
      <vt:lpstr>Lucida Console</vt:lpstr>
      <vt:lpstr>Lucida Sans Unicode</vt:lpstr>
      <vt:lpstr>Tahoma</vt:lpstr>
      <vt:lpstr>Times New Roman</vt:lpstr>
      <vt:lpstr>Verdana</vt:lpstr>
      <vt:lpstr>Wingdings</vt:lpstr>
      <vt:lpstr>Level</vt:lpstr>
      <vt:lpstr>2_Level</vt:lpstr>
      <vt:lpstr>PowerPoint 演示文稿</vt:lpstr>
      <vt:lpstr>授课老师简介</vt:lpstr>
      <vt:lpstr>教材与参考书</vt:lpstr>
      <vt:lpstr>课程基本信息</vt:lpstr>
      <vt:lpstr>主要章节</vt:lpstr>
      <vt:lpstr>PowerPoint 演示文稿</vt:lpstr>
      <vt:lpstr>PowerPoint 演示文稿</vt:lpstr>
      <vt:lpstr>计算机语言的发展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哈尔滨工业大学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陈磊工作总结</dc:title>
  <dc:creator>陈磊</dc:creator>
  <cp:lastModifiedBy>HITSZ</cp:lastModifiedBy>
  <cp:revision>804</cp:revision>
  <dcterms:created xsi:type="dcterms:W3CDTF">2004-04-02T12:11:00Z</dcterms:created>
  <dcterms:modified xsi:type="dcterms:W3CDTF">2020-11-02T02:16:33Z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4</vt:r8>
  </property>
  <property fmtid="{D5CDD505-2E9C-101B-9397-08002B2CF9AE}" pid="3" name="KSOProductBuildVer">
    <vt:lpwstr>2052-11.1.0.8980</vt:lpwstr>
  </property>
</Properties>
</file>